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15" r:id="rId3"/>
    <p:sldId id="281" r:id="rId4"/>
    <p:sldId id="285" r:id="rId5"/>
    <p:sldId id="307" r:id="rId6"/>
    <p:sldId id="308" r:id="rId7"/>
    <p:sldId id="313" r:id="rId8"/>
    <p:sldId id="312" r:id="rId9"/>
    <p:sldId id="314" r:id="rId10"/>
    <p:sldId id="311" r:id="rId11"/>
    <p:sldId id="316" r:id="rId12"/>
    <p:sldId id="309" r:id="rId13"/>
    <p:sldId id="293" r:id="rId14"/>
    <p:sldId id="310" r:id="rId15"/>
    <p:sldId id="294" r:id="rId16"/>
    <p:sldId id="299" r:id="rId17"/>
    <p:sldId id="302" r:id="rId18"/>
    <p:sldId id="300" r:id="rId19"/>
    <p:sldId id="304" r:id="rId20"/>
    <p:sldId id="303" r:id="rId21"/>
    <p:sldId id="306" r:id="rId22"/>
    <p:sldId id="297" r:id="rId23"/>
    <p:sldId id="317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/>
    <p:restoredTop sz="76667"/>
  </p:normalViewPr>
  <p:slideViewPr>
    <p:cSldViewPr snapToGrid="0" snapToObjects="1">
      <p:cViewPr varScale="1">
        <p:scale>
          <a:sx n="132" d="100"/>
          <a:sy n="132" d="100"/>
        </p:scale>
        <p:origin x="2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5FFB3-323D-9948-B472-7C62DD5BD026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0FD71-3B76-9144-9F65-6EE26EF67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an-introduction-23b84d51e6d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Give example on inference; maybe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6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Give example on inference; maybe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0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https://towardsdatascience.com/machine-learning-an-introduction-23b84d51e6d0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0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5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mins up to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0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0FD71-3B76-9144-9F65-6EE26EF67A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2D28-C5D5-F242-AEAE-4D3621D88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E2FAA-B384-4746-965E-8E448B8C9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CE51E-27F5-2B49-ACA9-6A630B60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2926-A33E-8542-92C0-478FBF53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7F12-0EB6-114B-AB35-583C726B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2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7D4C-ABB3-1142-9030-5CD038AC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EA7D0-591D-1940-B570-08B3FDDEF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50469-B451-6D45-A3E4-76F33EEE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46AF-8CEB-6145-A3A6-BDFB04F6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0EC8B-E4E2-224F-99A0-4C9EEB5C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A5574-0ED7-C749-8B59-E75233ADE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90BA0-6F7F-DF46-A2EC-FF91F5F1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28F4-2936-9D48-BA4A-FB31F467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A9D16-042E-7140-93D3-1020DC74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E5B72-1728-7C4D-B587-883C302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2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6783-8AE2-D541-A617-D2C3DE2F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2AC4-AA7E-1D4E-9B26-C2B98E840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A7D37-6E37-6141-B364-A38AA944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DD134-0053-B34A-8950-E5A605B3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DD73-76FC-4B40-9775-430EA1F2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5DB7-6FAA-794C-950E-93DE8105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CBC20-258C-EE43-B02E-0A5D4B65A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8CE7F-0836-2D46-887B-FDADE435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8F9A4-C3E5-AE47-895C-78FC93D9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FC3AD-4B1C-0940-8A7E-950DE97A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6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071-5C15-0041-87DF-B94A6F38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BDA7C-CA64-3345-9D6A-8EDCF79C1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4294D-BE8C-F747-9E8E-F7EE25ED4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E5415-B1E4-124E-96FC-5F81FC52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AC906-A390-F54F-8898-6069A907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B8BB9-3F78-1F42-8734-1C90E59C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2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C3CC-32CF-1E45-B54B-8C8B8FE7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97F04-0FA6-DD4B-8427-17BD98DA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1CD17-EAE2-FC4A-82DE-46325CCF3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FD19C-83F7-CB48-BB83-8C18204FB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B0FE-AB77-844F-AB06-633709F3E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FCBED-A95A-0449-92DB-82FC0CF4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8FBC1-73B1-3040-8FBA-386EFCD3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DBFE2-A42F-FF48-B707-2BC5A217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195D-EC45-4A40-86EB-523B37D3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EAA2F-3F49-0844-A7AD-4680F382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6C8F3-347E-D54E-8593-928B981D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F777-6BCC-764F-A41D-D303DF16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2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9E792-396E-C842-A81A-CC488381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CC895-94AB-9E43-BC99-B349D392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74D83-767C-2E4B-BF39-AA0F8912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D8D7-7BDE-4041-86B5-30868F47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BAA7-2ECC-B344-86B9-E6DE1AA6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7FDF-8DDC-F445-9DCA-1A4C97B6C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44A6F-B7DD-E444-BD28-62C3B358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5EC4E-C0A6-A14D-8ADF-BC9548AE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C6599-C72D-1546-9627-67636828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4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DD35-50C1-244E-8EF2-F030FB9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C2D0D-53C1-9740-ADF4-0C389CC7D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C8551-2457-9142-B883-7E81EB63D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21258-D7A4-4A47-9CCC-7BA518F7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941DD-5891-B648-9665-A5382D50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6AABB-11B0-C049-8DE0-5BD6A5DB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3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72CD6-3DD6-4442-82CC-264A3CDD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58E31-E8CA-AB47-A657-568BFFCF7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74D7D-13C4-AD4E-9187-6BD7A8ABC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84CD9-9D1E-B843-8745-69BCA1D0C5D2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6CB1B-59B3-D841-A918-6F32126B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EB42-0B0C-2742-9EB6-B5207907D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2518E-A58F-9647-94BF-ED32889E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1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user_guid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C326-43B6-0E4E-A206-90F92009E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in Python Pt. 1: 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C4E10-EAA6-A340-A414-3F1A26734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6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8E2C3C-3CAF-9747-A95B-44C41290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28" y="1976596"/>
            <a:ext cx="8233878" cy="4631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7EE110-20E5-7947-8901-BF3C6943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vs. supervised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A9462-E1F3-9845-B102-41F330118C7A}"/>
              </a:ext>
            </a:extLst>
          </p:cNvPr>
          <p:cNvSpPr txBox="1"/>
          <p:nvPr/>
        </p:nvSpPr>
        <p:spPr>
          <a:xfrm>
            <a:off x="3840480" y="6215166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8524F-0BC2-0249-B447-9A6AB2E2BB88}"/>
              </a:ext>
            </a:extLst>
          </p:cNvPr>
          <p:cNvSpPr txBox="1"/>
          <p:nvPr/>
        </p:nvSpPr>
        <p:spPr>
          <a:xfrm>
            <a:off x="7775609" y="6215166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91781-DC21-EE48-A179-D68B3BC38214}"/>
              </a:ext>
            </a:extLst>
          </p:cNvPr>
          <p:cNvSpPr txBox="1"/>
          <p:nvPr/>
        </p:nvSpPr>
        <p:spPr>
          <a:xfrm>
            <a:off x="1394059" y="4028627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E897-774F-564E-B996-80559528F065}"/>
              </a:ext>
            </a:extLst>
          </p:cNvPr>
          <p:cNvSpPr txBox="1"/>
          <p:nvPr/>
        </p:nvSpPr>
        <p:spPr>
          <a:xfrm>
            <a:off x="10289406" y="4028627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 2</a:t>
            </a:r>
          </a:p>
        </p:txBody>
      </p:sp>
    </p:spTree>
    <p:extLst>
      <p:ext uri="{BB962C8B-B14F-4D97-AF65-F5344CB8AC3E}">
        <p14:creationId xmlns:p14="http://schemas.microsoft.com/office/powerpoint/2010/main" val="151485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0B4-0815-3743-8E0F-1D4199DE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8BF0797-5CE1-FC41-A950-B8FF75E79737}"/>
              </a:ext>
            </a:extLst>
          </p:cNvPr>
          <p:cNvSpPr/>
          <p:nvPr/>
        </p:nvSpPr>
        <p:spPr>
          <a:xfrm>
            <a:off x="3879763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C5FE845-10C4-9C49-95A3-0A55A3AAFF77}"/>
              </a:ext>
            </a:extLst>
          </p:cNvPr>
          <p:cNvSpPr/>
          <p:nvPr/>
        </p:nvSpPr>
        <p:spPr>
          <a:xfrm>
            <a:off x="4091519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D9A4C7D-496A-4543-AC43-47C8D1DDF9C3}"/>
              </a:ext>
            </a:extLst>
          </p:cNvPr>
          <p:cNvSpPr/>
          <p:nvPr/>
        </p:nvSpPr>
        <p:spPr>
          <a:xfrm>
            <a:off x="4303275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EAF82D-1815-144D-B93C-BEA4829BA1DF}"/>
              </a:ext>
            </a:extLst>
          </p:cNvPr>
          <p:cNvSpPr/>
          <p:nvPr/>
        </p:nvSpPr>
        <p:spPr>
          <a:xfrm>
            <a:off x="3879763" y="33591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C056982-FF34-A64F-A2C7-C6C86E7ED929}"/>
              </a:ext>
            </a:extLst>
          </p:cNvPr>
          <p:cNvSpPr/>
          <p:nvPr/>
        </p:nvSpPr>
        <p:spPr>
          <a:xfrm>
            <a:off x="4091519" y="335917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98D9775-409F-3F4B-BA6B-E4EA877C533C}"/>
              </a:ext>
            </a:extLst>
          </p:cNvPr>
          <p:cNvSpPr/>
          <p:nvPr/>
        </p:nvSpPr>
        <p:spPr>
          <a:xfrm>
            <a:off x="4303275" y="335917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F817642-A6F9-1F42-9B91-31059AE592E9}"/>
              </a:ext>
            </a:extLst>
          </p:cNvPr>
          <p:cNvSpPr/>
          <p:nvPr/>
        </p:nvSpPr>
        <p:spPr>
          <a:xfrm>
            <a:off x="3879763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2D32D441-B7C8-7543-8DC9-F430A8CEEE8D}"/>
              </a:ext>
            </a:extLst>
          </p:cNvPr>
          <p:cNvSpPr/>
          <p:nvPr/>
        </p:nvSpPr>
        <p:spPr>
          <a:xfrm>
            <a:off x="4091519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FCBB22F-B10D-8E45-9878-7A8D390572B5}"/>
              </a:ext>
            </a:extLst>
          </p:cNvPr>
          <p:cNvSpPr/>
          <p:nvPr/>
        </p:nvSpPr>
        <p:spPr>
          <a:xfrm>
            <a:off x="4303275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55ECE7-6FB4-E54D-89C4-ED759BD984ED}"/>
              </a:ext>
            </a:extLst>
          </p:cNvPr>
          <p:cNvSpPr/>
          <p:nvPr/>
        </p:nvSpPr>
        <p:spPr>
          <a:xfrm>
            <a:off x="3879763" y="38019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DF11D-B499-F24C-B364-3DAC167C6044}"/>
              </a:ext>
            </a:extLst>
          </p:cNvPr>
          <p:cNvSpPr/>
          <p:nvPr/>
        </p:nvSpPr>
        <p:spPr>
          <a:xfrm>
            <a:off x="4091519" y="38019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458C5C-B266-D54F-857B-E0ADC0783CD1}"/>
              </a:ext>
            </a:extLst>
          </p:cNvPr>
          <p:cNvSpPr/>
          <p:nvPr/>
        </p:nvSpPr>
        <p:spPr>
          <a:xfrm>
            <a:off x="4303275" y="380191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05A2A5F-FDD6-2343-B2B4-C03FA4D70D0E}"/>
              </a:ext>
            </a:extLst>
          </p:cNvPr>
          <p:cNvSpPr/>
          <p:nvPr/>
        </p:nvSpPr>
        <p:spPr>
          <a:xfrm>
            <a:off x="3879763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DC806CC-0E5F-8C4A-BA15-5FF9EDB9A9C4}"/>
              </a:ext>
            </a:extLst>
          </p:cNvPr>
          <p:cNvSpPr/>
          <p:nvPr/>
        </p:nvSpPr>
        <p:spPr>
          <a:xfrm>
            <a:off x="4091519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36A7E1D-407C-A74F-B21B-2B373424C408}"/>
              </a:ext>
            </a:extLst>
          </p:cNvPr>
          <p:cNvSpPr/>
          <p:nvPr/>
        </p:nvSpPr>
        <p:spPr>
          <a:xfrm>
            <a:off x="4303275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004BF19-5903-3544-831F-0F52522B1CC5}"/>
              </a:ext>
            </a:extLst>
          </p:cNvPr>
          <p:cNvSpPr/>
          <p:nvPr/>
        </p:nvSpPr>
        <p:spPr>
          <a:xfrm>
            <a:off x="3879763" y="42446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4D3B3D2-0163-8F40-B8DB-EEDC0AC00DA0}"/>
              </a:ext>
            </a:extLst>
          </p:cNvPr>
          <p:cNvSpPr/>
          <p:nvPr/>
        </p:nvSpPr>
        <p:spPr>
          <a:xfrm>
            <a:off x="4091519" y="424464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797F9C9-36A7-5E4A-AC79-1A77B76390B9}"/>
              </a:ext>
            </a:extLst>
          </p:cNvPr>
          <p:cNvSpPr/>
          <p:nvPr/>
        </p:nvSpPr>
        <p:spPr>
          <a:xfrm>
            <a:off x="4303275" y="4244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D78B0224-9267-DD41-83B8-1C2352F9D969}"/>
              </a:ext>
            </a:extLst>
          </p:cNvPr>
          <p:cNvSpPr/>
          <p:nvPr/>
        </p:nvSpPr>
        <p:spPr>
          <a:xfrm>
            <a:off x="7757519" y="30271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A51ACC-DBE8-9C4A-B0F6-6DA2C76B3A4D}"/>
              </a:ext>
            </a:extLst>
          </p:cNvPr>
          <p:cNvSpPr/>
          <p:nvPr/>
        </p:nvSpPr>
        <p:spPr>
          <a:xfrm>
            <a:off x="7757519" y="324848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9E49B8A-77DB-BF40-8E09-4A929F3686F6}"/>
              </a:ext>
            </a:extLst>
          </p:cNvPr>
          <p:cNvSpPr/>
          <p:nvPr/>
        </p:nvSpPr>
        <p:spPr>
          <a:xfrm>
            <a:off x="7757519" y="346984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37C7400-4A50-554D-B2D3-E9A619EC8AEF}"/>
              </a:ext>
            </a:extLst>
          </p:cNvPr>
          <p:cNvSpPr/>
          <p:nvPr/>
        </p:nvSpPr>
        <p:spPr>
          <a:xfrm>
            <a:off x="7757519" y="369122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FECFF19-D1F3-264B-A227-F55E117621C7}"/>
              </a:ext>
            </a:extLst>
          </p:cNvPr>
          <p:cNvSpPr/>
          <p:nvPr/>
        </p:nvSpPr>
        <p:spPr>
          <a:xfrm>
            <a:off x="7757519" y="391257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215CF31-6DE2-2C48-8484-968DD52E8646}"/>
              </a:ext>
            </a:extLst>
          </p:cNvPr>
          <p:cNvSpPr/>
          <p:nvPr/>
        </p:nvSpPr>
        <p:spPr>
          <a:xfrm>
            <a:off x="7757519" y="413395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0A3A51-377C-EF4C-9EB5-C5684DF83DC3}"/>
              </a:ext>
            </a:extLst>
          </p:cNvPr>
          <p:cNvSpPr txBox="1"/>
          <p:nvPr/>
        </p:nvSpPr>
        <p:spPr>
          <a:xfrm>
            <a:off x="3383237" y="1842285"/>
            <a:ext cx="184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Data Matrix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2D351D-58D1-FB47-80E9-A45576A4341C}"/>
              </a:ext>
            </a:extLst>
          </p:cNvPr>
          <p:cNvSpPr txBox="1"/>
          <p:nvPr/>
        </p:nvSpPr>
        <p:spPr>
          <a:xfrm>
            <a:off x="7146314" y="1844601"/>
            <a:ext cx="16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Label vector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EEABE-E1EC-0246-B53C-99B8110E242C}"/>
              </a:ext>
            </a:extLst>
          </p:cNvPr>
          <p:cNvSpPr txBox="1"/>
          <p:nvPr/>
        </p:nvSpPr>
        <p:spPr>
          <a:xfrm>
            <a:off x="3780597" y="2777164"/>
            <a:ext cx="942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F34EF-96EE-A749-B4A0-BD9AA7F42791}"/>
              </a:ext>
            </a:extLst>
          </p:cNvPr>
          <p:cNvSpPr txBox="1"/>
          <p:nvPr/>
        </p:nvSpPr>
        <p:spPr>
          <a:xfrm>
            <a:off x="2980135" y="3640329"/>
            <a:ext cx="838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F3B38-E2B2-D345-A211-C498C9E39A25}"/>
              </a:ext>
            </a:extLst>
          </p:cNvPr>
          <p:cNvSpPr txBox="1"/>
          <p:nvPr/>
        </p:nvSpPr>
        <p:spPr>
          <a:xfrm>
            <a:off x="6891688" y="3506239"/>
            <a:ext cx="878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42B65-ADEB-8D4C-BC7B-4E3753A59BF9}"/>
              </a:ext>
            </a:extLst>
          </p:cNvPr>
          <p:cNvSpPr txBox="1"/>
          <p:nvPr/>
        </p:nvSpPr>
        <p:spPr>
          <a:xfrm>
            <a:off x="7549553" y="2685739"/>
            <a:ext cx="627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Label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46F11-B466-824E-A5C4-6ACD2E076A64}"/>
              </a:ext>
            </a:extLst>
          </p:cNvPr>
          <p:cNvSpPr/>
          <p:nvPr/>
        </p:nvSpPr>
        <p:spPr>
          <a:xfrm>
            <a:off x="488098" y="5640865"/>
            <a:ext cx="8053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Goal:</a:t>
            </a:r>
            <a:r>
              <a:rPr lang="en-US" sz="2400" dirty="0">
                <a:sym typeface="Wingdings" pitchFamily="2" charset="2"/>
              </a:rPr>
              <a:t> Train a model to learn the relationship between X and Y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5EBCDF-CB33-5249-A6F8-1444D4AD7E57}"/>
              </a:ext>
            </a:extLst>
          </p:cNvPr>
          <p:cNvSpPr/>
          <p:nvPr/>
        </p:nvSpPr>
        <p:spPr>
          <a:xfrm>
            <a:off x="581661" y="1690688"/>
            <a:ext cx="1840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Input Data:</a:t>
            </a: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640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DC24F-9673-5743-9972-739FCC36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9" y="2536672"/>
            <a:ext cx="6462017" cy="286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186299-94FA-8D43-B617-AEB95794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5745" cy="1810184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models can be further described by whether their predictions are discrete or continuous </a:t>
            </a:r>
          </a:p>
        </p:txBody>
      </p:sp>
    </p:spTree>
    <p:extLst>
      <p:ext uri="{BB962C8B-B14F-4D97-AF65-F5344CB8AC3E}">
        <p14:creationId xmlns:p14="http://schemas.microsoft.com/office/powerpoint/2010/main" val="166994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AA1D-4BA7-1345-A638-252C5AE5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7" y="0"/>
            <a:ext cx="11293438" cy="1325563"/>
          </a:xfrm>
        </p:spPr>
        <p:txBody>
          <a:bodyPr/>
          <a:lstStyle/>
          <a:p>
            <a:r>
              <a:rPr lang="en-US" dirty="0"/>
              <a:t>Example supervised learning regression problem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930FEAA-D9A2-A04F-A2C0-7DF9F47BF409}"/>
              </a:ext>
            </a:extLst>
          </p:cNvPr>
          <p:cNvSpPr/>
          <p:nvPr/>
        </p:nvSpPr>
        <p:spPr>
          <a:xfrm>
            <a:off x="3850887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9E9A6CC-9034-D84F-829A-A412788ED2EA}"/>
              </a:ext>
            </a:extLst>
          </p:cNvPr>
          <p:cNvSpPr/>
          <p:nvPr/>
        </p:nvSpPr>
        <p:spPr>
          <a:xfrm>
            <a:off x="4062643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3D57487-27AD-C14F-AA9C-64645BD37D00}"/>
              </a:ext>
            </a:extLst>
          </p:cNvPr>
          <p:cNvSpPr/>
          <p:nvPr/>
        </p:nvSpPr>
        <p:spPr>
          <a:xfrm>
            <a:off x="4274399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819B30E8-06B6-2248-8DD0-32B7A5DE94A2}"/>
              </a:ext>
            </a:extLst>
          </p:cNvPr>
          <p:cNvSpPr/>
          <p:nvPr/>
        </p:nvSpPr>
        <p:spPr>
          <a:xfrm>
            <a:off x="3850887" y="263727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CB5BB44-9A9C-084B-BD95-E51DF2106B83}"/>
              </a:ext>
            </a:extLst>
          </p:cNvPr>
          <p:cNvSpPr/>
          <p:nvPr/>
        </p:nvSpPr>
        <p:spPr>
          <a:xfrm>
            <a:off x="4062643" y="263727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2E3F734-049C-4C47-9777-BEB119D242BA}"/>
              </a:ext>
            </a:extLst>
          </p:cNvPr>
          <p:cNvSpPr/>
          <p:nvPr/>
        </p:nvSpPr>
        <p:spPr>
          <a:xfrm>
            <a:off x="4274399" y="263727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5F5E29C-8718-3641-AC64-D812BEA99933}"/>
              </a:ext>
            </a:extLst>
          </p:cNvPr>
          <p:cNvSpPr/>
          <p:nvPr/>
        </p:nvSpPr>
        <p:spPr>
          <a:xfrm>
            <a:off x="3850887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5B165DC2-9B6F-CA4F-9A70-D605055E672D}"/>
              </a:ext>
            </a:extLst>
          </p:cNvPr>
          <p:cNvSpPr/>
          <p:nvPr/>
        </p:nvSpPr>
        <p:spPr>
          <a:xfrm>
            <a:off x="4062643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F6D845B1-226E-1549-94B0-A8DC6E69EDCE}"/>
              </a:ext>
            </a:extLst>
          </p:cNvPr>
          <p:cNvSpPr/>
          <p:nvPr/>
        </p:nvSpPr>
        <p:spPr>
          <a:xfrm>
            <a:off x="4274399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85DF3964-92D6-3E4A-9E7D-A605F72CD5B3}"/>
              </a:ext>
            </a:extLst>
          </p:cNvPr>
          <p:cNvSpPr/>
          <p:nvPr/>
        </p:nvSpPr>
        <p:spPr>
          <a:xfrm>
            <a:off x="3850887" y="308001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3A0453BA-3B39-6D43-99B0-AF30B15397C5}"/>
              </a:ext>
            </a:extLst>
          </p:cNvPr>
          <p:cNvSpPr/>
          <p:nvPr/>
        </p:nvSpPr>
        <p:spPr>
          <a:xfrm>
            <a:off x="4062643" y="308001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EBD6DB18-F9A5-B342-8DD4-F9538EAA427B}"/>
              </a:ext>
            </a:extLst>
          </p:cNvPr>
          <p:cNvSpPr/>
          <p:nvPr/>
        </p:nvSpPr>
        <p:spPr>
          <a:xfrm>
            <a:off x="4274399" y="308001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48F1A362-99B0-FE4A-8AE1-1999D657B945}"/>
              </a:ext>
            </a:extLst>
          </p:cNvPr>
          <p:cNvSpPr/>
          <p:nvPr/>
        </p:nvSpPr>
        <p:spPr>
          <a:xfrm>
            <a:off x="3850887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9EF7E619-F644-6D48-9813-185C3C062D67}"/>
              </a:ext>
            </a:extLst>
          </p:cNvPr>
          <p:cNvSpPr/>
          <p:nvPr/>
        </p:nvSpPr>
        <p:spPr>
          <a:xfrm>
            <a:off x="4062643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7E8C004B-9C4B-9D48-8869-FEF51526E799}"/>
              </a:ext>
            </a:extLst>
          </p:cNvPr>
          <p:cNvSpPr/>
          <p:nvPr/>
        </p:nvSpPr>
        <p:spPr>
          <a:xfrm>
            <a:off x="4274399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97ADD642-A080-7E46-8696-57E6F2FAD729}"/>
              </a:ext>
            </a:extLst>
          </p:cNvPr>
          <p:cNvSpPr/>
          <p:nvPr/>
        </p:nvSpPr>
        <p:spPr>
          <a:xfrm>
            <a:off x="3850887" y="352274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AFE40042-55B7-4E4D-A2C3-8884688A6B1F}"/>
              </a:ext>
            </a:extLst>
          </p:cNvPr>
          <p:cNvSpPr/>
          <p:nvPr/>
        </p:nvSpPr>
        <p:spPr>
          <a:xfrm>
            <a:off x="4062643" y="352274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CB569761-7A97-964C-B476-9926DD2A1687}"/>
              </a:ext>
            </a:extLst>
          </p:cNvPr>
          <p:cNvSpPr/>
          <p:nvPr/>
        </p:nvSpPr>
        <p:spPr>
          <a:xfrm>
            <a:off x="4274399" y="352274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0A3531F4-7523-DC48-97CF-C0EFEFD25114}"/>
              </a:ext>
            </a:extLst>
          </p:cNvPr>
          <p:cNvSpPr/>
          <p:nvPr/>
        </p:nvSpPr>
        <p:spPr>
          <a:xfrm>
            <a:off x="7224728" y="243929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6C7A3801-0774-9A41-8A32-CAAE10FF7D8C}"/>
              </a:ext>
            </a:extLst>
          </p:cNvPr>
          <p:cNvSpPr/>
          <p:nvPr/>
        </p:nvSpPr>
        <p:spPr>
          <a:xfrm>
            <a:off x="7224728" y="266067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65C37B39-134C-8E4B-B0A1-172F8DDB195A}"/>
              </a:ext>
            </a:extLst>
          </p:cNvPr>
          <p:cNvSpPr/>
          <p:nvPr/>
        </p:nvSpPr>
        <p:spPr>
          <a:xfrm>
            <a:off x="7224728" y="2882038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61D19514-7F9B-3C41-8D38-7C38635E77EE}"/>
              </a:ext>
            </a:extLst>
          </p:cNvPr>
          <p:cNvSpPr/>
          <p:nvPr/>
        </p:nvSpPr>
        <p:spPr>
          <a:xfrm>
            <a:off x="7224728" y="3103416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A3D25F50-412E-5649-8CF1-004BCBF66AD7}"/>
              </a:ext>
            </a:extLst>
          </p:cNvPr>
          <p:cNvSpPr/>
          <p:nvPr/>
        </p:nvSpPr>
        <p:spPr>
          <a:xfrm>
            <a:off x="7224728" y="332476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CE05FC2F-4CD3-3642-B946-E9D8943E845F}"/>
              </a:ext>
            </a:extLst>
          </p:cNvPr>
          <p:cNvSpPr/>
          <p:nvPr/>
        </p:nvSpPr>
        <p:spPr>
          <a:xfrm>
            <a:off x="7224728" y="354614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F8599-2B3A-624A-93C6-19A958538FB2}"/>
              </a:ext>
            </a:extLst>
          </p:cNvPr>
          <p:cNvSpPr txBox="1"/>
          <p:nvPr/>
        </p:nvSpPr>
        <p:spPr>
          <a:xfrm>
            <a:off x="3354361" y="1120390"/>
            <a:ext cx="184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Cell gene transcript counts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3B324B-DB63-6E48-9BAA-F3A759C28216}"/>
              </a:ext>
            </a:extLst>
          </p:cNvPr>
          <p:cNvSpPr txBox="1"/>
          <p:nvPr/>
        </p:nvSpPr>
        <p:spPr>
          <a:xfrm>
            <a:off x="6435898" y="1259992"/>
            <a:ext cx="227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Cell motility scores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A024D3-138D-454F-A3C1-224F9AEE6821}"/>
              </a:ext>
            </a:extLst>
          </p:cNvPr>
          <p:cNvSpPr txBox="1"/>
          <p:nvPr/>
        </p:nvSpPr>
        <p:spPr>
          <a:xfrm>
            <a:off x="274109" y="1201464"/>
            <a:ext cx="14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Input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B30EA4-312F-644B-9E9F-255BF2973D2C}"/>
              </a:ext>
            </a:extLst>
          </p:cNvPr>
          <p:cNvSpPr txBox="1"/>
          <p:nvPr/>
        </p:nvSpPr>
        <p:spPr>
          <a:xfrm>
            <a:off x="3850887" y="2090836"/>
            <a:ext cx="72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Genes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14F9B6-88F9-8741-8DF9-B336F4CA6C24}"/>
              </a:ext>
            </a:extLst>
          </p:cNvPr>
          <p:cNvSpPr txBox="1"/>
          <p:nvPr/>
        </p:nvSpPr>
        <p:spPr>
          <a:xfrm>
            <a:off x="3292187" y="2918434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8FB47A-023B-5541-A467-8AD3DCA605D6}"/>
              </a:ext>
            </a:extLst>
          </p:cNvPr>
          <p:cNvSpPr txBox="1"/>
          <p:nvPr/>
        </p:nvSpPr>
        <p:spPr>
          <a:xfrm>
            <a:off x="6678320" y="2918434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FB0831-991F-014D-B0AB-218C9436C449}"/>
              </a:ext>
            </a:extLst>
          </p:cNvPr>
          <p:cNvSpPr txBox="1"/>
          <p:nvPr/>
        </p:nvSpPr>
        <p:spPr>
          <a:xfrm>
            <a:off x="6970049" y="2066727"/>
            <a:ext cx="72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Scores</a:t>
            </a:r>
          </a:p>
        </p:txBody>
      </p:sp>
    </p:spTree>
    <p:extLst>
      <p:ext uri="{BB962C8B-B14F-4D97-AF65-F5344CB8AC3E}">
        <p14:creationId xmlns:p14="http://schemas.microsoft.com/office/powerpoint/2010/main" val="160073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FA51C-FD57-8C45-B237-1392A053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49" y="5732563"/>
            <a:ext cx="1932691" cy="63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9BB92-C3A3-2249-837D-9BE41BCE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37" y="5813871"/>
            <a:ext cx="3873500" cy="469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8EBB8EF-DBD4-934E-A83C-7A411C1DE612}"/>
              </a:ext>
            </a:extLst>
          </p:cNvPr>
          <p:cNvSpPr/>
          <p:nvPr/>
        </p:nvSpPr>
        <p:spPr>
          <a:xfrm>
            <a:off x="4418048" y="5813871"/>
            <a:ext cx="1543987" cy="541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930FEAA-D9A2-A04F-A2C0-7DF9F47BF409}"/>
              </a:ext>
            </a:extLst>
          </p:cNvPr>
          <p:cNvSpPr/>
          <p:nvPr/>
        </p:nvSpPr>
        <p:spPr>
          <a:xfrm>
            <a:off x="3850887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9E9A6CC-9034-D84F-829A-A412788ED2EA}"/>
              </a:ext>
            </a:extLst>
          </p:cNvPr>
          <p:cNvSpPr/>
          <p:nvPr/>
        </p:nvSpPr>
        <p:spPr>
          <a:xfrm>
            <a:off x="4062643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3D57487-27AD-C14F-AA9C-64645BD37D00}"/>
              </a:ext>
            </a:extLst>
          </p:cNvPr>
          <p:cNvSpPr/>
          <p:nvPr/>
        </p:nvSpPr>
        <p:spPr>
          <a:xfrm>
            <a:off x="4274399" y="241590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819B30E8-06B6-2248-8DD0-32B7A5DE94A2}"/>
              </a:ext>
            </a:extLst>
          </p:cNvPr>
          <p:cNvSpPr/>
          <p:nvPr/>
        </p:nvSpPr>
        <p:spPr>
          <a:xfrm>
            <a:off x="3850887" y="263727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CB5BB44-9A9C-084B-BD95-E51DF2106B83}"/>
              </a:ext>
            </a:extLst>
          </p:cNvPr>
          <p:cNvSpPr/>
          <p:nvPr/>
        </p:nvSpPr>
        <p:spPr>
          <a:xfrm>
            <a:off x="4062643" y="263727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2E3F734-049C-4C47-9777-BEB119D242BA}"/>
              </a:ext>
            </a:extLst>
          </p:cNvPr>
          <p:cNvSpPr/>
          <p:nvPr/>
        </p:nvSpPr>
        <p:spPr>
          <a:xfrm>
            <a:off x="4274399" y="263727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5F5E29C-8718-3641-AC64-D812BEA99933}"/>
              </a:ext>
            </a:extLst>
          </p:cNvPr>
          <p:cNvSpPr/>
          <p:nvPr/>
        </p:nvSpPr>
        <p:spPr>
          <a:xfrm>
            <a:off x="3850887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5B165DC2-9B6F-CA4F-9A70-D605055E672D}"/>
              </a:ext>
            </a:extLst>
          </p:cNvPr>
          <p:cNvSpPr/>
          <p:nvPr/>
        </p:nvSpPr>
        <p:spPr>
          <a:xfrm>
            <a:off x="4062643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F6D845B1-226E-1549-94B0-A8DC6E69EDCE}"/>
              </a:ext>
            </a:extLst>
          </p:cNvPr>
          <p:cNvSpPr/>
          <p:nvPr/>
        </p:nvSpPr>
        <p:spPr>
          <a:xfrm>
            <a:off x="4274399" y="2858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85DF3964-92D6-3E4A-9E7D-A605F72CD5B3}"/>
              </a:ext>
            </a:extLst>
          </p:cNvPr>
          <p:cNvSpPr/>
          <p:nvPr/>
        </p:nvSpPr>
        <p:spPr>
          <a:xfrm>
            <a:off x="3850887" y="308001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3A0453BA-3B39-6D43-99B0-AF30B15397C5}"/>
              </a:ext>
            </a:extLst>
          </p:cNvPr>
          <p:cNvSpPr/>
          <p:nvPr/>
        </p:nvSpPr>
        <p:spPr>
          <a:xfrm>
            <a:off x="4062643" y="308001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EBD6DB18-F9A5-B342-8DD4-F9538EAA427B}"/>
              </a:ext>
            </a:extLst>
          </p:cNvPr>
          <p:cNvSpPr/>
          <p:nvPr/>
        </p:nvSpPr>
        <p:spPr>
          <a:xfrm>
            <a:off x="4274399" y="308001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48F1A362-99B0-FE4A-8AE1-1999D657B945}"/>
              </a:ext>
            </a:extLst>
          </p:cNvPr>
          <p:cNvSpPr/>
          <p:nvPr/>
        </p:nvSpPr>
        <p:spPr>
          <a:xfrm>
            <a:off x="3850887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9EF7E619-F644-6D48-9813-185C3C062D67}"/>
              </a:ext>
            </a:extLst>
          </p:cNvPr>
          <p:cNvSpPr/>
          <p:nvPr/>
        </p:nvSpPr>
        <p:spPr>
          <a:xfrm>
            <a:off x="4062643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7E8C004B-9C4B-9D48-8869-FEF51526E799}"/>
              </a:ext>
            </a:extLst>
          </p:cNvPr>
          <p:cNvSpPr/>
          <p:nvPr/>
        </p:nvSpPr>
        <p:spPr>
          <a:xfrm>
            <a:off x="4274399" y="330137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97ADD642-A080-7E46-8696-57E6F2FAD729}"/>
              </a:ext>
            </a:extLst>
          </p:cNvPr>
          <p:cNvSpPr/>
          <p:nvPr/>
        </p:nvSpPr>
        <p:spPr>
          <a:xfrm>
            <a:off x="3850887" y="352274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AFE40042-55B7-4E4D-A2C3-8884688A6B1F}"/>
              </a:ext>
            </a:extLst>
          </p:cNvPr>
          <p:cNvSpPr/>
          <p:nvPr/>
        </p:nvSpPr>
        <p:spPr>
          <a:xfrm>
            <a:off x="4062643" y="352274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CB569761-7A97-964C-B476-9926DD2A1687}"/>
              </a:ext>
            </a:extLst>
          </p:cNvPr>
          <p:cNvSpPr/>
          <p:nvPr/>
        </p:nvSpPr>
        <p:spPr>
          <a:xfrm>
            <a:off x="4274399" y="352274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0A3531F4-7523-DC48-97CF-C0EFEFD25114}"/>
              </a:ext>
            </a:extLst>
          </p:cNvPr>
          <p:cNvSpPr/>
          <p:nvPr/>
        </p:nvSpPr>
        <p:spPr>
          <a:xfrm>
            <a:off x="7224728" y="243929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6C7A3801-0774-9A41-8A32-CAAE10FF7D8C}"/>
              </a:ext>
            </a:extLst>
          </p:cNvPr>
          <p:cNvSpPr/>
          <p:nvPr/>
        </p:nvSpPr>
        <p:spPr>
          <a:xfrm>
            <a:off x="7224728" y="266067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65C37B39-134C-8E4B-B0A1-172F8DDB195A}"/>
              </a:ext>
            </a:extLst>
          </p:cNvPr>
          <p:cNvSpPr/>
          <p:nvPr/>
        </p:nvSpPr>
        <p:spPr>
          <a:xfrm>
            <a:off x="7224728" y="2882038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61D19514-7F9B-3C41-8D38-7C38635E77EE}"/>
              </a:ext>
            </a:extLst>
          </p:cNvPr>
          <p:cNvSpPr/>
          <p:nvPr/>
        </p:nvSpPr>
        <p:spPr>
          <a:xfrm>
            <a:off x="7224728" y="3103416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A3D25F50-412E-5649-8CF1-004BCBF66AD7}"/>
              </a:ext>
            </a:extLst>
          </p:cNvPr>
          <p:cNvSpPr/>
          <p:nvPr/>
        </p:nvSpPr>
        <p:spPr>
          <a:xfrm>
            <a:off x="7224728" y="332476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CE05FC2F-4CD3-3642-B946-E9D8943E845F}"/>
              </a:ext>
            </a:extLst>
          </p:cNvPr>
          <p:cNvSpPr/>
          <p:nvPr/>
        </p:nvSpPr>
        <p:spPr>
          <a:xfrm>
            <a:off x="7224728" y="354614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1F8599-2B3A-624A-93C6-19A958538FB2}"/>
              </a:ext>
            </a:extLst>
          </p:cNvPr>
          <p:cNvSpPr txBox="1"/>
          <p:nvPr/>
        </p:nvSpPr>
        <p:spPr>
          <a:xfrm>
            <a:off x="3354361" y="1120390"/>
            <a:ext cx="184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Cell gene transcript counts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3B324B-DB63-6E48-9BAA-F3A759C28216}"/>
              </a:ext>
            </a:extLst>
          </p:cNvPr>
          <p:cNvSpPr txBox="1"/>
          <p:nvPr/>
        </p:nvSpPr>
        <p:spPr>
          <a:xfrm>
            <a:off x="6435898" y="1259992"/>
            <a:ext cx="227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Cell motility scores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A024D3-138D-454F-A3C1-224F9AEE6821}"/>
              </a:ext>
            </a:extLst>
          </p:cNvPr>
          <p:cNvSpPr txBox="1"/>
          <p:nvPr/>
        </p:nvSpPr>
        <p:spPr>
          <a:xfrm>
            <a:off x="274109" y="1201464"/>
            <a:ext cx="14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Input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B30EA4-312F-644B-9E9F-255BF2973D2C}"/>
              </a:ext>
            </a:extLst>
          </p:cNvPr>
          <p:cNvSpPr txBox="1"/>
          <p:nvPr/>
        </p:nvSpPr>
        <p:spPr>
          <a:xfrm>
            <a:off x="3850887" y="2090836"/>
            <a:ext cx="72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Genes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14F9B6-88F9-8741-8DF9-B336F4CA6C24}"/>
              </a:ext>
            </a:extLst>
          </p:cNvPr>
          <p:cNvSpPr txBox="1"/>
          <p:nvPr/>
        </p:nvSpPr>
        <p:spPr>
          <a:xfrm>
            <a:off x="3292187" y="2918434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8FB47A-023B-5541-A467-8AD3DCA605D6}"/>
              </a:ext>
            </a:extLst>
          </p:cNvPr>
          <p:cNvSpPr txBox="1"/>
          <p:nvPr/>
        </p:nvSpPr>
        <p:spPr>
          <a:xfrm>
            <a:off x="6678320" y="2918434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FB0831-991F-014D-B0AB-218C9436C449}"/>
              </a:ext>
            </a:extLst>
          </p:cNvPr>
          <p:cNvSpPr txBox="1"/>
          <p:nvPr/>
        </p:nvSpPr>
        <p:spPr>
          <a:xfrm>
            <a:off x="6970049" y="2066727"/>
            <a:ext cx="72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Scores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D79975-3E9A-8144-BBDB-24240458B671}"/>
              </a:ext>
            </a:extLst>
          </p:cNvPr>
          <p:cNvSpPr txBox="1"/>
          <p:nvPr/>
        </p:nvSpPr>
        <p:spPr>
          <a:xfrm>
            <a:off x="274109" y="5256426"/>
            <a:ext cx="204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Model to Learn: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B851B4B-6EF6-0F47-8A2F-28815E80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7" y="0"/>
            <a:ext cx="11293438" cy="1325563"/>
          </a:xfrm>
        </p:spPr>
        <p:txBody>
          <a:bodyPr/>
          <a:lstStyle/>
          <a:p>
            <a:r>
              <a:rPr lang="en-US" dirty="0"/>
              <a:t>Example supervised learning regression problem</a:t>
            </a:r>
          </a:p>
        </p:txBody>
      </p:sp>
    </p:spTree>
    <p:extLst>
      <p:ext uri="{BB962C8B-B14F-4D97-AF65-F5344CB8AC3E}">
        <p14:creationId xmlns:p14="http://schemas.microsoft.com/office/powerpoint/2010/main" val="16635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AA1D-4BA7-1345-A638-252C5AE5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0"/>
            <a:ext cx="12156503" cy="1325563"/>
          </a:xfrm>
        </p:spPr>
        <p:txBody>
          <a:bodyPr/>
          <a:lstStyle/>
          <a:p>
            <a:r>
              <a:rPr lang="en-US" dirty="0"/>
              <a:t>Loss functions help us judge the quality of the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B6EF3-673B-724D-8653-B251581A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" y="2035748"/>
            <a:ext cx="5092700" cy="416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069BDB-B32E-6E4F-AFDC-A527DA3E962E}"/>
              </a:ext>
            </a:extLst>
          </p:cNvPr>
          <p:cNvSpPr txBox="1"/>
          <p:nvPr/>
        </p:nvSpPr>
        <p:spPr>
          <a:xfrm>
            <a:off x="6665100" y="4658024"/>
            <a:ext cx="3615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Function to assess quality of model prediction on single input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F54913E-D117-D04A-B01B-588A361FAD06}"/>
              </a:ext>
            </a:extLst>
          </p:cNvPr>
          <p:cNvSpPr/>
          <p:nvPr/>
        </p:nvSpPr>
        <p:spPr>
          <a:xfrm>
            <a:off x="3493971" y="3522846"/>
            <a:ext cx="249100" cy="114950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2814BB-A7D5-0A4F-8C25-DF488501C788}"/>
              </a:ext>
            </a:extLst>
          </p:cNvPr>
          <p:cNvCxnSpPr>
            <a:cxnSpLocks/>
          </p:cNvCxnSpPr>
          <p:nvPr/>
        </p:nvCxnSpPr>
        <p:spPr>
          <a:xfrm>
            <a:off x="3743071" y="4093657"/>
            <a:ext cx="2777900" cy="906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6C909A-418A-5247-9E1C-3D003DB1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291" y="5400195"/>
            <a:ext cx="3760779" cy="7471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80902-80AE-A74D-8C9D-06153E23D14F}"/>
              </a:ext>
            </a:extLst>
          </p:cNvPr>
          <p:cNvCxnSpPr>
            <a:cxnSpLocks/>
          </p:cNvCxnSpPr>
          <p:nvPr/>
        </p:nvCxnSpPr>
        <p:spPr>
          <a:xfrm flipV="1">
            <a:off x="3785391" y="2591486"/>
            <a:ext cx="2777900" cy="703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E9AAC0-F6C4-A140-B182-3B7DDF5A7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100" y="2274359"/>
            <a:ext cx="1932691" cy="632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06287B-905A-4344-B59C-5E0B9E5E5F14}"/>
              </a:ext>
            </a:extLst>
          </p:cNvPr>
          <p:cNvSpPr txBox="1"/>
          <p:nvPr/>
        </p:nvSpPr>
        <p:spPr>
          <a:xfrm>
            <a:off x="6665100" y="1942398"/>
            <a:ext cx="213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428318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E85A-A042-8D42-AE0F-4EE4C9F6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91" y="211120"/>
            <a:ext cx="10515600" cy="1325563"/>
          </a:xfrm>
        </p:spPr>
        <p:txBody>
          <a:bodyPr/>
          <a:lstStyle/>
          <a:p>
            <a:r>
              <a:rPr lang="en-US" dirty="0"/>
              <a:t>In practice, minimizing model loss can lead to overfitting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8519-E30C-504A-AA2D-F45B8C28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78" y="2348565"/>
            <a:ext cx="78867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E85A-A042-8D42-AE0F-4EE4C9F6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91" y="211120"/>
            <a:ext cx="10515600" cy="1325563"/>
          </a:xfrm>
        </p:spPr>
        <p:txBody>
          <a:bodyPr/>
          <a:lstStyle/>
          <a:p>
            <a:r>
              <a:rPr lang="en-US" dirty="0"/>
              <a:t>New goal: learn a model that best performs on data with unobserved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31C7-6720-524B-9B93-E3F4EA93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02" y="1663901"/>
            <a:ext cx="11809395" cy="497962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Common practice is to break up your data into at least 2 sets: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 dataset used to train the model </a:t>
            </a:r>
            <a:r>
              <a:rPr lang="en-US" dirty="0">
                <a:sym typeface="Wingdings" pitchFamily="2" charset="2"/>
              </a:rPr>
              <a:t> training set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 dataset used to assess the model’s performance on unseen data </a:t>
            </a:r>
            <a:r>
              <a:rPr lang="en-US" dirty="0">
                <a:sym typeface="Wingdings" pitchFamily="2" charset="2"/>
              </a:rPr>
              <a:t> testing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3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>
            <a:extLst>
              <a:ext uri="{FF2B5EF4-FFF2-40B4-BE49-F238E27FC236}">
                <a16:creationId xmlns:a16="http://schemas.microsoft.com/office/drawing/2014/main" id="{3708A75A-4654-434D-B7A6-1A60693ECD25}"/>
              </a:ext>
            </a:extLst>
          </p:cNvPr>
          <p:cNvSpPr/>
          <p:nvPr/>
        </p:nvSpPr>
        <p:spPr>
          <a:xfrm>
            <a:off x="461538" y="301286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EED263C-55ED-C64C-9971-92E5848B2E8B}"/>
              </a:ext>
            </a:extLst>
          </p:cNvPr>
          <p:cNvSpPr/>
          <p:nvPr/>
        </p:nvSpPr>
        <p:spPr>
          <a:xfrm>
            <a:off x="673294" y="301286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3BB14B6-DAC6-4941-92E5-B448D1D53DEB}"/>
              </a:ext>
            </a:extLst>
          </p:cNvPr>
          <p:cNvSpPr/>
          <p:nvPr/>
        </p:nvSpPr>
        <p:spPr>
          <a:xfrm>
            <a:off x="885050" y="301286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E8404D5-98D6-E342-B2E1-A2A9C120F8AC}"/>
              </a:ext>
            </a:extLst>
          </p:cNvPr>
          <p:cNvSpPr/>
          <p:nvPr/>
        </p:nvSpPr>
        <p:spPr>
          <a:xfrm>
            <a:off x="461538" y="323424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3BC92724-79F0-1A43-8FB6-4B2636CF0829}"/>
              </a:ext>
            </a:extLst>
          </p:cNvPr>
          <p:cNvSpPr/>
          <p:nvPr/>
        </p:nvSpPr>
        <p:spPr>
          <a:xfrm>
            <a:off x="673294" y="323424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683AF22-7F67-8241-9EA5-C04476CB4B48}"/>
              </a:ext>
            </a:extLst>
          </p:cNvPr>
          <p:cNvSpPr/>
          <p:nvPr/>
        </p:nvSpPr>
        <p:spPr>
          <a:xfrm>
            <a:off x="885050" y="32342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C658BB3-63A5-B045-97F9-0AD9C8794C2E}"/>
              </a:ext>
            </a:extLst>
          </p:cNvPr>
          <p:cNvSpPr/>
          <p:nvPr/>
        </p:nvSpPr>
        <p:spPr>
          <a:xfrm>
            <a:off x="461538" y="34556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02988EC-1B3F-1149-8DB0-3846C8AC5B95}"/>
              </a:ext>
            </a:extLst>
          </p:cNvPr>
          <p:cNvSpPr/>
          <p:nvPr/>
        </p:nvSpPr>
        <p:spPr>
          <a:xfrm>
            <a:off x="673294" y="34556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9273E-3FC0-FD48-BD5F-0E1C37A5E24D}"/>
              </a:ext>
            </a:extLst>
          </p:cNvPr>
          <p:cNvSpPr/>
          <p:nvPr/>
        </p:nvSpPr>
        <p:spPr>
          <a:xfrm>
            <a:off x="885050" y="34556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0662F93A-1B9B-1F4C-828F-B4AD4304D975}"/>
              </a:ext>
            </a:extLst>
          </p:cNvPr>
          <p:cNvSpPr/>
          <p:nvPr/>
        </p:nvSpPr>
        <p:spPr>
          <a:xfrm>
            <a:off x="461538" y="367698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DFFB87A-766E-6C46-B0F5-71537C2D4722}"/>
              </a:ext>
            </a:extLst>
          </p:cNvPr>
          <p:cNvSpPr/>
          <p:nvPr/>
        </p:nvSpPr>
        <p:spPr>
          <a:xfrm>
            <a:off x="673294" y="367698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8965043A-0B7B-3C49-BEA2-460BBD6F7CDA}"/>
              </a:ext>
            </a:extLst>
          </p:cNvPr>
          <p:cNvSpPr/>
          <p:nvPr/>
        </p:nvSpPr>
        <p:spPr>
          <a:xfrm>
            <a:off x="885050" y="367698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97AC8698-1123-434C-AF9F-EADD12902236}"/>
              </a:ext>
            </a:extLst>
          </p:cNvPr>
          <p:cNvSpPr/>
          <p:nvPr/>
        </p:nvSpPr>
        <p:spPr>
          <a:xfrm>
            <a:off x="461538" y="389833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9B24C0FB-8642-9F4A-A25D-DF2EE1850C6A}"/>
              </a:ext>
            </a:extLst>
          </p:cNvPr>
          <p:cNvSpPr/>
          <p:nvPr/>
        </p:nvSpPr>
        <p:spPr>
          <a:xfrm>
            <a:off x="673294" y="389833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2B0BF27F-4338-274C-AC8B-113D12C7EC98}"/>
              </a:ext>
            </a:extLst>
          </p:cNvPr>
          <p:cNvSpPr/>
          <p:nvPr/>
        </p:nvSpPr>
        <p:spPr>
          <a:xfrm>
            <a:off x="885050" y="389833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CF2D8EF8-CF1E-5541-848A-E627EA7082EF}"/>
              </a:ext>
            </a:extLst>
          </p:cNvPr>
          <p:cNvSpPr/>
          <p:nvPr/>
        </p:nvSpPr>
        <p:spPr>
          <a:xfrm>
            <a:off x="461538" y="411971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0446A95E-B477-AD49-800F-989EF04943EF}"/>
              </a:ext>
            </a:extLst>
          </p:cNvPr>
          <p:cNvSpPr/>
          <p:nvPr/>
        </p:nvSpPr>
        <p:spPr>
          <a:xfrm>
            <a:off x="673294" y="41197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5DBDEC6E-6B65-374A-A35C-4DA1AB5F06C4}"/>
              </a:ext>
            </a:extLst>
          </p:cNvPr>
          <p:cNvSpPr/>
          <p:nvPr/>
        </p:nvSpPr>
        <p:spPr>
          <a:xfrm>
            <a:off x="885050" y="41197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2C816EA9-BA3A-AA42-B7E8-A985CE6CA4E3}"/>
              </a:ext>
            </a:extLst>
          </p:cNvPr>
          <p:cNvSpPr/>
          <p:nvPr/>
        </p:nvSpPr>
        <p:spPr>
          <a:xfrm>
            <a:off x="2623851" y="3012854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62D1317D-BC06-B943-A681-C11C3C9A2AC5}"/>
              </a:ext>
            </a:extLst>
          </p:cNvPr>
          <p:cNvSpPr/>
          <p:nvPr/>
        </p:nvSpPr>
        <p:spPr>
          <a:xfrm>
            <a:off x="2623851" y="323423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EAB7C91C-C415-5745-A78C-599C821106AB}"/>
              </a:ext>
            </a:extLst>
          </p:cNvPr>
          <p:cNvSpPr/>
          <p:nvPr/>
        </p:nvSpPr>
        <p:spPr>
          <a:xfrm>
            <a:off x="2623851" y="345559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>
            <a:extLst>
              <a:ext uri="{FF2B5EF4-FFF2-40B4-BE49-F238E27FC236}">
                <a16:creationId xmlns:a16="http://schemas.microsoft.com/office/drawing/2014/main" id="{0D3FB516-A391-E846-9164-191792540E57}"/>
              </a:ext>
            </a:extLst>
          </p:cNvPr>
          <p:cNvSpPr/>
          <p:nvPr/>
        </p:nvSpPr>
        <p:spPr>
          <a:xfrm>
            <a:off x="2623851" y="367697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B088479A-8B37-A64D-B443-98D4B9BB6BDE}"/>
              </a:ext>
            </a:extLst>
          </p:cNvPr>
          <p:cNvSpPr/>
          <p:nvPr/>
        </p:nvSpPr>
        <p:spPr>
          <a:xfrm>
            <a:off x="2623851" y="3898324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BAA2576B-B338-6C43-A848-1F8E154D9DAD}"/>
              </a:ext>
            </a:extLst>
          </p:cNvPr>
          <p:cNvSpPr/>
          <p:nvPr/>
        </p:nvSpPr>
        <p:spPr>
          <a:xfrm>
            <a:off x="2623851" y="41197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72A206CC-6BAE-CD40-A398-C4D018621E7D}"/>
              </a:ext>
            </a:extLst>
          </p:cNvPr>
          <p:cNvSpPr/>
          <p:nvPr/>
        </p:nvSpPr>
        <p:spPr>
          <a:xfrm>
            <a:off x="5376372" y="18934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Frame 55">
            <a:extLst>
              <a:ext uri="{FF2B5EF4-FFF2-40B4-BE49-F238E27FC236}">
                <a16:creationId xmlns:a16="http://schemas.microsoft.com/office/drawing/2014/main" id="{3632AAC2-8A23-1F41-8952-3F053CF18C28}"/>
              </a:ext>
            </a:extLst>
          </p:cNvPr>
          <p:cNvSpPr/>
          <p:nvPr/>
        </p:nvSpPr>
        <p:spPr>
          <a:xfrm>
            <a:off x="5588128" y="18934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59BB1D1D-BAC8-3C49-A87A-C0BADD765157}"/>
              </a:ext>
            </a:extLst>
          </p:cNvPr>
          <p:cNvSpPr/>
          <p:nvPr/>
        </p:nvSpPr>
        <p:spPr>
          <a:xfrm>
            <a:off x="5799884" y="189340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BF4BBB7C-FB5C-5C48-B045-D8BF47AD5CC8}"/>
              </a:ext>
            </a:extLst>
          </p:cNvPr>
          <p:cNvSpPr/>
          <p:nvPr/>
        </p:nvSpPr>
        <p:spPr>
          <a:xfrm>
            <a:off x="5376372" y="211478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D57E1FDB-2A21-E547-AB3C-DD55BA430B33}"/>
              </a:ext>
            </a:extLst>
          </p:cNvPr>
          <p:cNvSpPr/>
          <p:nvPr/>
        </p:nvSpPr>
        <p:spPr>
          <a:xfrm>
            <a:off x="5588128" y="211478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639DBBF6-8964-6D46-AEAF-73BBC79718EC}"/>
              </a:ext>
            </a:extLst>
          </p:cNvPr>
          <p:cNvSpPr/>
          <p:nvPr/>
        </p:nvSpPr>
        <p:spPr>
          <a:xfrm>
            <a:off x="5799884" y="211478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E3ED5A5B-62FC-914D-8268-32EAFBA7582B}"/>
              </a:ext>
            </a:extLst>
          </p:cNvPr>
          <p:cNvSpPr/>
          <p:nvPr/>
        </p:nvSpPr>
        <p:spPr>
          <a:xfrm>
            <a:off x="5376372" y="233614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E1B3C67A-1904-0C40-BF7F-D7F1A3723ADC}"/>
              </a:ext>
            </a:extLst>
          </p:cNvPr>
          <p:cNvSpPr/>
          <p:nvPr/>
        </p:nvSpPr>
        <p:spPr>
          <a:xfrm>
            <a:off x="5588128" y="233614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CDC1DDA9-3791-6C47-803A-9BAAF34195C1}"/>
              </a:ext>
            </a:extLst>
          </p:cNvPr>
          <p:cNvSpPr/>
          <p:nvPr/>
        </p:nvSpPr>
        <p:spPr>
          <a:xfrm>
            <a:off x="5799884" y="233614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FD8DB88B-A3E8-A940-BB04-17E5D7065A38}"/>
              </a:ext>
            </a:extLst>
          </p:cNvPr>
          <p:cNvSpPr/>
          <p:nvPr/>
        </p:nvSpPr>
        <p:spPr>
          <a:xfrm>
            <a:off x="5376372" y="255752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E07DD03B-988C-1348-A179-A83C11317E11}"/>
              </a:ext>
            </a:extLst>
          </p:cNvPr>
          <p:cNvSpPr/>
          <p:nvPr/>
        </p:nvSpPr>
        <p:spPr>
          <a:xfrm>
            <a:off x="5588128" y="255752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90A27EFA-C71E-9A4E-8E37-EAA198A2E40F}"/>
              </a:ext>
            </a:extLst>
          </p:cNvPr>
          <p:cNvSpPr/>
          <p:nvPr/>
        </p:nvSpPr>
        <p:spPr>
          <a:xfrm>
            <a:off x="5799884" y="255752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BBFDB049-CEC1-3C41-B296-12D5D0492111}"/>
              </a:ext>
            </a:extLst>
          </p:cNvPr>
          <p:cNvSpPr/>
          <p:nvPr/>
        </p:nvSpPr>
        <p:spPr>
          <a:xfrm>
            <a:off x="7113189" y="186201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0B977C0C-4A7B-2E40-A725-3641FA33CA78}"/>
              </a:ext>
            </a:extLst>
          </p:cNvPr>
          <p:cNvSpPr/>
          <p:nvPr/>
        </p:nvSpPr>
        <p:spPr>
          <a:xfrm>
            <a:off x="7113189" y="208339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82C4813F-DF96-0346-8281-E3D892E81D25}"/>
              </a:ext>
            </a:extLst>
          </p:cNvPr>
          <p:cNvSpPr/>
          <p:nvPr/>
        </p:nvSpPr>
        <p:spPr>
          <a:xfrm>
            <a:off x="7113189" y="230475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9C9DFDAF-D536-694C-B778-20A26D201D8F}"/>
              </a:ext>
            </a:extLst>
          </p:cNvPr>
          <p:cNvSpPr/>
          <p:nvPr/>
        </p:nvSpPr>
        <p:spPr>
          <a:xfrm>
            <a:off x="7113189" y="252613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Frame 102">
            <a:extLst>
              <a:ext uri="{FF2B5EF4-FFF2-40B4-BE49-F238E27FC236}">
                <a16:creationId xmlns:a16="http://schemas.microsoft.com/office/drawing/2014/main" id="{CA424817-2800-B743-88FE-87785CC6EA30}"/>
              </a:ext>
            </a:extLst>
          </p:cNvPr>
          <p:cNvSpPr/>
          <p:nvPr/>
        </p:nvSpPr>
        <p:spPr>
          <a:xfrm>
            <a:off x="5349003" y="455321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A3133525-1C85-2A49-971D-23C9A7AFAE13}"/>
              </a:ext>
            </a:extLst>
          </p:cNvPr>
          <p:cNvSpPr/>
          <p:nvPr/>
        </p:nvSpPr>
        <p:spPr>
          <a:xfrm>
            <a:off x="5560759" y="455321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591CC587-DEE6-BA48-9826-AD58D4A7C934}"/>
              </a:ext>
            </a:extLst>
          </p:cNvPr>
          <p:cNvSpPr/>
          <p:nvPr/>
        </p:nvSpPr>
        <p:spPr>
          <a:xfrm>
            <a:off x="5772515" y="455321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7BCDDC28-4F91-0B4B-ABE1-9654641B5A6E}"/>
              </a:ext>
            </a:extLst>
          </p:cNvPr>
          <p:cNvSpPr/>
          <p:nvPr/>
        </p:nvSpPr>
        <p:spPr>
          <a:xfrm>
            <a:off x="5349003" y="477458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>
            <a:extLst>
              <a:ext uri="{FF2B5EF4-FFF2-40B4-BE49-F238E27FC236}">
                <a16:creationId xmlns:a16="http://schemas.microsoft.com/office/drawing/2014/main" id="{39497220-2764-7045-AF22-D72DCBAB138C}"/>
              </a:ext>
            </a:extLst>
          </p:cNvPr>
          <p:cNvSpPr/>
          <p:nvPr/>
        </p:nvSpPr>
        <p:spPr>
          <a:xfrm>
            <a:off x="5560759" y="477458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ame 111">
            <a:extLst>
              <a:ext uri="{FF2B5EF4-FFF2-40B4-BE49-F238E27FC236}">
                <a16:creationId xmlns:a16="http://schemas.microsoft.com/office/drawing/2014/main" id="{7D3CC374-ABEC-754C-8DF9-4D521BA27D7C}"/>
              </a:ext>
            </a:extLst>
          </p:cNvPr>
          <p:cNvSpPr/>
          <p:nvPr/>
        </p:nvSpPr>
        <p:spPr>
          <a:xfrm>
            <a:off x="5772515" y="477458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ADE37F4B-B5E2-BE4B-8E48-F42548F84375}"/>
              </a:ext>
            </a:extLst>
          </p:cNvPr>
          <p:cNvSpPr/>
          <p:nvPr/>
        </p:nvSpPr>
        <p:spPr>
          <a:xfrm>
            <a:off x="7113189" y="4553209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Frame 131">
            <a:extLst>
              <a:ext uri="{FF2B5EF4-FFF2-40B4-BE49-F238E27FC236}">
                <a16:creationId xmlns:a16="http://schemas.microsoft.com/office/drawing/2014/main" id="{C664C31D-B231-AD4A-9589-A09BC9F17203}"/>
              </a:ext>
            </a:extLst>
          </p:cNvPr>
          <p:cNvSpPr/>
          <p:nvPr/>
        </p:nvSpPr>
        <p:spPr>
          <a:xfrm>
            <a:off x="7113189" y="477458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Title 135">
            <a:extLst>
              <a:ext uri="{FF2B5EF4-FFF2-40B4-BE49-F238E27FC236}">
                <a16:creationId xmlns:a16="http://schemas.microsoft.com/office/drawing/2014/main" id="{ABD7D3EC-529A-AC45-8854-7E591BD8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74" y="-29510"/>
            <a:ext cx="10515600" cy="1325563"/>
          </a:xfrm>
        </p:spPr>
        <p:txBody>
          <a:bodyPr/>
          <a:lstStyle/>
          <a:p>
            <a:r>
              <a:rPr lang="en-US" dirty="0"/>
              <a:t>Typical supervised model evaluation scheme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5647FD1-68C0-3349-84A7-19A28746D88F}"/>
              </a:ext>
            </a:extLst>
          </p:cNvPr>
          <p:cNvSpPr txBox="1"/>
          <p:nvPr/>
        </p:nvSpPr>
        <p:spPr>
          <a:xfrm>
            <a:off x="1202683" y="2114000"/>
            <a:ext cx="133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Input Data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4FF2937-39B8-3842-A526-F2479D4DC2F6}"/>
              </a:ext>
            </a:extLst>
          </p:cNvPr>
          <p:cNvSpPr txBox="1"/>
          <p:nvPr/>
        </p:nvSpPr>
        <p:spPr>
          <a:xfrm>
            <a:off x="1064013" y="2636835"/>
            <a:ext cx="3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CD2FDF7-386C-614D-9A94-420B556AB702}"/>
              </a:ext>
            </a:extLst>
          </p:cNvPr>
          <p:cNvSpPr txBox="1"/>
          <p:nvPr/>
        </p:nvSpPr>
        <p:spPr>
          <a:xfrm>
            <a:off x="2554515" y="2636835"/>
            <a:ext cx="3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ABE682E-1586-AC42-B95E-6F89959B8A2E}"/>
              </a:ext>
            </a:extLst>
          </p:cNvPr>
          <p:cNvSpPr txBox="1"/>
          <p:nvPr/>
        </p:nvSpPr>
        <p:spPr>
          <a:xfrm>
            <a:off x="5600310" y="1086639"/>
            <a:ext cx="145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Training Data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F0D5DF-A387-D84F-9A6C-A019FD17A848}"/>
              </a:ext>
            </a:extLst>
          </p:cNvPr>
          <p:cNvSpPr txBox="1"/>
          <p:nvPr/>
        </p:nvSpPr>
        <p:spPr>
          <a:xfrm>
            <a:off x="5268510" y="1492680"/>
            <a:ext cx="11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X_train</a:t>
            </a:r>
            <a:endParaRPr lang="en-US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A55662D-924C-994C-8663-440DAC1065A2}"/>
              </a:ext>
            </a:extLst>
          </p:cNvPr>
          <p:cNvSpPr txBox="1"/>
          <p:nvPr/>
        </p:nvSpPr>
        <p:spPr>
          <a:xfrm>
            <a:off x="6809771" y="1498445"/>
            <a:ext cx="11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Y_train</a:t>
            </a:r>
            <a:endParaRPr lang="en-US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DFC4E32-C68B-074B-8F77-0E668CA9076C}"/>
              </a:ext>
            </a:extLst>
          </p:cNvPr>
          <p:cNvSpPr txBox="1"/>
          <p:nvPr/>
        </p:nvSpPr>
        <p:spPr>
          <a:xfrm>
            <a:off x="5268511" y="4110473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X_test</a:t>
            </a:r>
            <a:endParaRPr lang="en-US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445387B-38C7-A147-B3E8-85E6635C5D6F}"/>
              </a:ext>
            </a:extLst>
          </p:cNvPr>
          <p:cNvSpPr txBox="1"/>
          <p:nvPr/>
        </p:nvSpPr>
        <p:spPr>
          <a:xfrm>
            <a:off x="6809771" y="4119702"/>
            <a:ext cx="90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Y_test</a:t>
            </a:r>
            <a:endParaRPr lang="en-US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7DD2F7-0854-F748-AD79-907D360F62B7}"/>
              </a:ext>
            </a:extLst>
          </p:cNvPr>
          <p:cNvSpPr txBox="1"/>
          <p:nvPr/>
        </p:nvSpPr>
        <p:spPr>
          <a:xfrm>
            <a:off x="5480266" y="3694990"/>
            <a:ext cx="145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Testing Data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81DEBE2-3C3A-8145-B562-DE2F65CC806B}"/>
              </a:ext>
            </a:extLst>
          </p:cNvPr>
          <p:cNvSpPr txBox="1"/>
          <p:nvPr/>
        </p:nvSpPr>
        <p:spPr>
          <a:xfrm>
            <a:off x="9744337" y="2537449"/>
            <a:ext cx="3334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9CD764F-3D5C-5A4D-9BB2-332EDA12D8CA}"/>
              </a:ext>
            </a:extLst>
          </p:cNvPr>
          <p:cNvSpPr txBox="1"/>
          <p:nvPr/>
        </p:nvSpPr>
        <p:spPr>
          <a:xfrm>
            <a:off x="9658276" y="3032060"/>
            <a:ext cx="1723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the data into training and testing sets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BAABF8B-21E0-C047-874F-471B70C6BDCE}"/>
              </a:ext>
            </a:extLst>
          </p:cNvPr>
          <p:cNvSpPr txBox="1"/>
          <p:nvPr/>
        </p:nvSpPr>
        <p:spPr>
          <a:xfrm>
            <a:off x="9651971" y="2304753"/>
            <a:ext cx="1874923" cy="1872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4051B54-ABE2-2141-A517-DE4395A2DF88}"/>
              </a:ext>
            </a:extLst>
          </p:cNvPr>
          <p:cNvCxnSpPr/>
          <p:nvPr/>
        </p:nvCxnSpPr>
        <p:spPr>
          <a:xfrm flipV="1">
            <a:off x="3141233" y="2483332"/>
            <a:ext cx="1452282" cy="7509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CD883C9-4858-9B4A-8D4C-4965B264B64E}"/>
              </a:ext>
            </a:extLst>
          </p:cNvPr>
          <p:cNvCxnSpPr>
            <a:cxnSpLocks/>
          </p:cNvCxnSpPr>
          <p:nvPr/>
        </p:nvCxnSpPr>
        <p:spPr>
          <a:xfrm>
            <a:off x="3070578" y="3609682"/>
            <a:ext cx="1610744" cy="10542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35">
            <a:extLst>
              <a:ext uri="{FF2B5EF4-FFF2-40B4-BE49-F238E27FC236}">
                <a16:creationId xmlns:a16="http://schemas.microsoft.com/office/drawing/2014/main" id="{ABD7D3EC-529A-AC45-8854-7E591BD8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74" y="-29510"/>
            <a:ext cx="10515600" cy="1325563"/>
          </a:xfrm>
        </p:spPr>
        <p:txBody>
          <a:bodyPr/>
          <a:lstStyle/>
          <a:p>
            <a:r>
              <a:rPr lang="en-US" dirty="0"/>
              <a:t>Typical supervised model evaluation scheme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ABE682E-1586-AC42-B95E-6F89959B8A2E}"/>
              </a:ext>
            </a:extLst>
          </p:cNvPr>
          <p:cNvSpPr txBox="1"/>
          <p:nvPr/>
        </p:nvSpPr>
        <p:spPr>
          <a:xfrm>
            <a:off x="1945920" y="1537306"/>
            <a:ext cx="145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Training Data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DB6218-B419-6440-B5CE-E799D00C7F47}"/>
              </a:ext>
            </a:extLst>
          </p:cNvPr>
          <p:cNvSpPr txBox="1"/>
          <p:nvPr/>
        </p:nvSpPr>
        <p:spPr>
          <a:xfrm>
            <a:off x="7928894" y="1639807"/>
            <a:ext cx="241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Define and Train Model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AF76095-8147-EC46-85D9-9AF4F059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702" y="2195938"/>
            <a:ext cx="2185849" cy="54284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BFB6A453-89B8-BD4F-8DC2-296C94826C69}"/>
              </a:ext>
            </a:extLst>
          </p:cNvPr>
          <p:cNvSpPr txBox="1"/>
          <p:nvPr/>
        </p:nvSpPr>
        <p:spPr>
          <a:xfrm>
            <a:off x="5719951" y="4656243"/>
            <a:ext cx="3334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504494-52BF-984B-9717-7FCCB1F4A5CF}"/>
              </a:ext>
            </a:extLst>
          </p:cNvPr>
          <p:cNvSpPr txBox="1"/>
          <p:nvPr/>
        </p:nvSpPr>
        <p:spPr>
          <a:xfrm>
            <a:off x="5481978" y="5150854"/>
            <a:ext cx="187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model to the training data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7BC0DA5-4B01-954A-A78E-B4464C04DE4B}"/>
              </a:ext>
            </a:extLst>
          </p:cNvPr>
          <p:cNvSpPr txBox="1"/>
          <p:nvPr/>
        </p:nvSpPr>
        <p:spPr>
          <a:xfrm>
            <a:off x="5448597" y="4214846"/>
            <a:ext cx="1874923" cy="1872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Frame 89">
            <a:extLst>
              <a:ext uri="{FF2B5EF4-FFF2-40B4-BE49-F238E27FC236}">
                <a16:creationId xmlns:a16="http://schemas.microsoft.com/office/drawing/2014/main" id="{F263D109-3F0B-C840-9AF9-02FC16E2FE1A}"/>
              </a:ext>
            </a:extLst>
          </p:cNvPr>
          <p:cNvSpPr/>
          <p:nvPr/>
        </p:nvSpPr>
        <p:spPr>
          <a:xfrm>
            <a:off x="1539937" y="234769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1E171FF-3083-C94D-A3AD-BE9D01BF4CA2}"/>
              </a:ext>
            </a:extLst>
          </p:cNvPr>
          <p:cNvSpPr/>
          <p:nvPr/>
        </p:nvSpPr>
        <p:spPr>
          <a:xfrm>
            <a:off x="1751693" y="234769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Frame 91">
            <a:extLst>
              <a:ext uri="{FF2B5EF4-FFF2-40B4-BE49-F238E27FC236}">
                <a16:creationId xmlns:a16="http://schemas.microsoft.com/office/drawing/2014/main" id="{ABF53E15-CC4F-ED4A-908A-56064B6B636E}"/>
              </a:ext>
            </a:extLst>
          </p:cNvPr>
          <p:cNvSpPr/>
          <p:nvPr/>
        </p:nvSpPr>
        <p:spPr>
          <a:xfrm>
            <a:off x="1963449" y="234769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Frame 92">
            <a:extLst>
              <a:ext uri="{FF2B5EF4-FFF2-40B4-BE49-F238E27FC236}">
                <a16:creationId xmlns:a16="http://schemas.microsoft.com/office/drawing/2014/main" id="{1398390F-6143-AA4A-8143-A26B8DCF2A5B}"/>
              </a:ext>
            </a:extLst>
          </p:cNvPr>
          <p:cNvSpPr/>
          <p:nvPr/>
        </p:nvSpPr>
        <p:spPr>
          <a:xfrm>
            <a:off x="1539937" y="256907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01EE5D85-3AD6-F441-B3D5-2D31106C8DF3}"/>
              </a:ext>
            </a:extLst>
          </p:cNvPr>
          <p:cNvSpPr/>
          <p:nvPr/>
        </p:nvSpPr>
        <p:spPr>
          <a:xfrm>
            <a:off x="1751693" y="256907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921629AD-5C3E-BC40-8E68-F38FFD9100BC}"/>
              </a:ext>
            </a:extLst>
          </p:cNvPr>
          <p:cNvSpPr/>
          <p:nvPr/>
        </p:nvSpPr>
        <p:spPr>
          <a:xfrm>
            <a:off x="1963449" y="25690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AB9DB482-F6E4-0B46-A04E-1B8C5CBE8614}"/>
              </a:ext>
            </a:extLst>
          </p:cNvPr>
          <p:cNvSpPr/>
          <p:nvPr/>
        </p:nvSpPr>
        <p:spPr>
          <a:xfrm>
            <a:off x="1539937" y="279043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Frame 100">
            <a:extLst>
              <a:ext uri="{FF2B5EF4-FFF2-40B4-BE49-F238E27FC236}">
                <a16:creationId xmlns:a16="http://schemas.microsoft.com/office/drawing/2014/main" id="{2F94617E-3A34-9447-80EC-9E85EACB56E0}"/>
              </a:ext>
            </a:extLst>
          </p:cNvPr>
          <p:cNvSpPr/>
          <p:nvPr/>
        </p:nvSpPr>
        <p:spPr>
          <a:xfrm>
            <a:off x="1751693" y="279043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ame 101">
            <a:extLst>
              <a:ext uri="{FF2B5EF4-FFF2-40B4-BE49-F238E27FC236}">
                <a16:creationId xmlns:a16="http://schemas.microsoft.com/office/drawing/2014/main" id="{631BE23F-3B46-1E48-9589-4FF0AF35F744}"/>
              </a:ext>
            </a:extLst>
          </p:cNvPr>
          <p:cNvSpPr/>
          <p:nvPr/>
        </p:nvSpPr>
        <p:spPr>
          <a:xfrm>
            <a:off x="1963449" y="279043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Frame 102">
            <a:extLst>
              <a:ext uri="{FF2B5EF4-FFF2-40B4-BE49-F238E27FC236}">
                <a16:creationId xmlns:a16="http://schemas.microsoft.com/office/drawing/2014/main" id="{7D7F327D-C2AF-0B42-A4A7-FA850DAFE996}"/>
              </a:ext>
            </a:extLst>
          </p:cNvPr>
          <p:cNvSpPr/>
          <p:nvPr/>
        </p:nvSpPr>
        <p:spPr>
          <a:xfrm>
            <a:off x="1539937" y="301181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B0FAAB71-F224-8E4A-9824-D30892E225C8}"/>
              </a:ext>
            </a:extLst>
          </p:cNvPr>
          <p:cNvSpPr/>
          <p:nvPr/>
        </p:nvSpPr>
        <p:spPr>
          <a:xfrm>
            <a:off x="1751693" y="301181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A1CC1A6A-9C18-E043-9ED9-50A96851896C}"/>
              </a:ext>
            </a:extLst>
          </p:cNvPr>
          <p:cNvSpPr/>
          <p:nvPr/>
        </p:nvSpPr>
        <p:spPr>
          <a:xfrm>
            <a:off x="1963449" y="30118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Frame 105">
            <a:extLst>
              <a:ext uri="{FF2B5EF4-FFF2-40B4-BE49-F238E27FC236}">
                <a16:creationId xmlns:a16="http://schemas.microsoft.com/office/drawing/2014/main" id="{8C88331F-4C35-8C41-96EE-AA8940031E3E}"/>
              </a:ext>
            </a:extLst>
          </p:cNvPr>
          <p:cNvSpPr/>
          <p:nvPr/>
        </p:nvSpPr>
        <p:spPr>
          <a:xfrm>
            <a:off x="3276754" y="231630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Frame 106">
            <a:extLst>
              <a:ext uri="{FF2B5EF4-FFF2-40B4-BE49-F238E27FC236}">
                <a16:creationId xmlns:a16="http://schemas.microsoft.com/office/drawing/2014/main" id="{F371365B-7BA1-AF46-A546-F377B57DF428}"/>
              </a:ext>
            </a:extLst>
          </p:cNvPr>
          <p:cNvSpPr/>
          <p:nvPr/>
        </p:nvSpPr>
        <p:spPr>
          <a:xfrm>
            <a:off x="3276754" y="2537679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725AFEED-15DD-3E41-8EDB-6A2EE8E0597B}"/>
              </a:ext>
            </a:extLst>
          </p:cNvPr>
          <p:cNvSpPr/>
          <p:nvPr/>
        </p:nvSpPr>
        <p:spPr>
          <a:xfrm>
            <a:off x="3276754" y="275904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078C05E4-D32B-E347-9865-DE0A7C0EC424}"/>
              </a:ext>
            </a:extLst>
          </p:cNvPr>
          <p:cNvSpPr/>
          <p:nvPr/>
        </p:nvSpPr>
        <p:spPr>
          <a:xfrm>
            <a:off x="3276754" y="298042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5E265E-16DE-FC40-BF30-12232AE95F48}"/>
              </a:ext>
            </a:extLst>
          </p:cNvPr>
          <p:cNvSpPr txBox="1"/>
          <p:nvPr/>
        </p:nvSpPr>
        <p:spPr>
          <a:xfrm>
            <a:off x="1432075" y="1946969"/>
            <a:ext cx="11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X_train</a:t>
            </a:r>
            <a:endParaRPr lang="en-US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36B05CD-BEE2-0F4D-8224-8A20F3532917}"/>
              </a:ext>
            </a:extLst>
          </p:cNvPr>
          <p:cNvSpPr txBox="1"/>
          <p:nvPr/>
        </p:nvSpPr>
        <p:spPr>
          <a:xfrm>
            <a:off x="2973336" y="1952734"/>
            <a:ext cx="11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Y_train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569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19EF-A102-C041-8741-16B6A0EE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BA184-EB83-F846-9728-5AFF0747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of machine learning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Supervised vs. unsupervised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supervised learning 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implement a supervised model using scikit-learn package in Python</a:t>
            </a:r>
          </a:p>
        </p:txBody>
      </p:sp>
    </p:spTree>
    <p:extLst>
      <p:ext uri="{BB962C8B-B14F-4D97-AF65-F5344CB8AC3E}">
        <p14:creationId xmlns:p14="http://schemas.microsoft.com/office/powerpoint/2010/main" val="322036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35">
            <a:extLst>
              <a:ext uri="{FF2B5EF4-FFF2-40B4-BE49-F238E27FC236}">
                <a16:creationId xmlns:a16="http://schemas.microsoft.com/office/drawing/2014/main" id="{ABD7D3EC-529A-AC45-8854-7E591BD8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74" y="-29510"/>
            <a:ext cx="10515600" cy="1325563"/>
          </a:xfrm>
        </p:spPr>
        <p:txBody>
          <a:bodyPr/>
          <a:lstStyle/>
          <a:p>
            <a:r>
              <a:rPr lang="en-US" dirty="0"/>
              <a:t>Typical supervised model evaluation scheme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DB6218-B419-6440-B5CE-E799D00C7F47}"/>
              </a:ext>
            </a:extLst>
          </p:cNvPr>
          <p:cNvSpPr txBox="1"/>
          <p:nvPr/>
        </p:nvSpPr>
        <p:spPr>
          <a:xfrm>
            <a:off x="7079442" y="1262323"/>
            <a:ext cx="24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Predictions of trained model on test set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C8EB123-0088-854B-B400-D7099DF5E7FC}"/>
              </a:ext>
            </a:extLst>
          </p:cNvPr>
          <p:cNvSpPr txBox="1"/>
          <p:nvPr/>
        </p:nvSpPr>
        <p:spPr>
          <a:xfrm>
            <a:off x="5065034" y="4355390"/>
            <a:ext cx="3334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7CD93E0-C8D8-3D4E-958E-CDAFA81C09AC}"/>
              </a:ext>
            </a:extLst>
          </p:cNvPr>
          <p:cNvSpPr txBox="1"/>
          <p:nvPr/>
        </p:nvSpPr>
        <p:spPr>
          <a:xfrm>
            <a:off x="4978973" y="4850001"/>
            <a:ext cx="1723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predictions of trained model on holdout test set data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B9B9D38-2765-FA4E-930C-078942299CD7}"/>
              </a:ext>
            </a:extLst>
          </p:cNvPr>
          <p:cNvSpPr txBox="1"/>
          <p:nvPr/>
        </p:nvSpPr>
        <p:spPr>
          <a:xfrm>
            <a:off x="4742193" y="4140367"/>
            <a:ext cx="1959789" cy="23047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035CCE45-7611-6E42-968F-9D16F692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05" y="1908654"/>
            <a:ext cx="2616200" cy="762000"/>
          </a:xfrm>
          <a:prstGeom prst="rect">
            <a:avLst/>
          </a:prstGeom>
        </p:spPr>
      </p:pic>
      <p:sp>
        <p:nvSpPr>
          <p:cNvPr id="39" name="Frame 38">
            <a:extLst>
              <a:ext uri="{FF2B5EF4-FFF2-40B4-BE49-F238E27FC236}">
                <a16:creationId xmlns:a16="http://schemas.microsoft.com/office/drawing/2014/main" id="{D8A516EA-A7DE-5A41-8220-B58D581F8C7C}"/>
              </a:ext>
            </a:extLst>
          </p:cNvPr>
          <p:cNvSpPr/>
          <p:nvPr/>
        </p:nvSpPr>
        <p:spPr>
          <a:xfrm>
            <a:off x="1123513" y="219427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65F30478-FFFD-F74D-99E9-B9426FB57C7F}"/>
              </a:ext>
            </a:extLst>
          </p:cNvPr>
          <p:cNvSpPr/>
          <p:nvPr/>
        </p:nvSpPr>
        <p:spPr>
          <a:xfrm>
            <a:off x="1335269" y="219427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9A7838C1-3597-7549-80A3-8A3334E6776B}"/>
              </a:ext>
            </a:extLst>
          </p:cNvPr>
          <p:cNvSpPr/>
          <p:nvPr/>
        </p:nvSpPr>
        <p:spPr>
          <a:xfrm>
            <a:off x="1547025" y="219427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8E5146EF-38DE-514B-B3B3-DFD458B9FB64}"/>
              </a:ext>
            </a:extLst>
          </p:cNvPr>
          <p:cNvSpPr/>
          <p:nvPr/>
        </p:nvSpPr>
        <p:spPr>
          <a:xfrm>
            <a:off x="1123513" y="241565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1EAA2CE3-35CC-594D-A2A1-3526157B20DE}"/>
              </a:ext>
            </a:extLst>
          </p:cNvPr>
          <p:cNvSpPr/>
          <p:nvPr/>
        </p:nvSpPr>
        <p:spPr>
          <a:xfrm>
            <a:off x="1335269" y="241565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4D87D61A-E6E5-2447-8F80-CDAD45082BAE}"/>
              </a:ext>
            </a:extLst>
          </p:cNvPr>
          <p:cNvSpPr/>
          <p:nvPr/>
        </p:nvSpPr>
        <p:spPr>
          <a:xfrm>
            <a:off x="1547025" y="241565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72F8ECF9-8497-184B-AF2E-107E23C7D376}"/>
              </a:ext>
            </a:extLst>
          </p:cNvPr>
          <p:cNvSpPr/>
          <p:nvPr/>
        </p:nvSpPr>
        <p:spPr>
          <a:xfrm>
            <a:off x="2887699" y="2194277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73595313-7B29-1645-AF96-11FA7C666789}"/>
              </a:ext>
            </a:extLst>
          </p:cNvPr>
          <p:cNvSpPr/>
          <p:nvPr/>
        </p:nvSpPr>
        <p:spPr>
          <a:xfrm>
            <a:off x="2887699" y="2415655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24EC28-8548-744C-9DE2-CD9AD0516437}"/>
              </a:ext>
            </a:extLst>
          </p:cNvPr>
          <p:cNvSpPr txBox="1"/>
          <p:nvPr/>
        </p:nvSpPr>
        <p:spPr>
          <a:xfrm>
            <a:off x="1043021" y="1751541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X_test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D1F2DB-1784-8641-B29D-F57E43969D05}"/>
              </a:ext>
            </a:extLst>
          </p:cNvPr>
          <p:cNvSpPr txBox="1"/>
          <p:nvPr/>
        </p:nvSpPr>
        <p:spPr>
          <a:xfrm>
            <a:off x="2584281" y="1760770"/>
            <a:ext cx="90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Y_test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478756-57EC-1949-8C99-CA10C9B8B9DD}"/>
              </a:ext>
            </a:extLst>
          </p:cNvPr>
          <p:cNvSpPr txBox="1"/>
          <p:nvPr/>
        </p:nvSpPr>
        <p:spPr>
          <a:xfrm>
            <a:off x="1254776" y="1336058"/>
            <a:ext cx="145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3027763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ame 102">
            <a:extLst>
              <a:ext uri="{FF2B5EF4-FFF2-40B4-BE49-F238E27FC236}">
                <a16:creationId xmlns:a16="http://schemas.microsoft.com/office/drawing/2014/main" id="{CA424817-2800-B743-88FE-87785CC6EA30}"/>
              </a:ext>
            </a:extLst>
          </p:cNvPr>
          <p:cNvSpPr/>
          <p:nvPr/>
        </p:nvSpPr>
        <p:spPr>
          <a:xfrm>
            <a:off x="990757" y="212055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A3133525-1C85-2A49-971D-23C9A7AFAE13}"/>
              </a:ext>
            </a:extLst>
          </p:cNvPr>
          <p:cNvSpPr/>
          <p:nvPr/>
        </p:nvSpPr>
        <p:spPr>
          <a:xfrm>
            <a:off x="1202513" y="212055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591CC587-DEE6-BA48-9826-AD58D4A7C934}"/>
              </a:ext>
            </a:extLst>
          </p:cNvPr>
          <p:cNvSpPr/>
          <p:nvPr/>
        </p:nvSpPr>
        <p:spPr>
          <a:xfrm>
            <a:off x="1414269" y="212055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Frame 105">
            <a:extLst>
              <a:ext uri="{FF2B5EF4-FFF2-40B4-BE49-F238E27FC236}">
                <a16:creationId xmlns:a16="http://schemas.microsoft.com/office/drawing/2014/main" id="{A6E6C12E-E345-CF4D-BF4A-D4C213713206}"/>
              </a:ext>
            </a:extLst>
          </p:cNvPr>
          <p:cNvSpPr/>
          <p:nvPr/>
        </p:nvSpPr>
        <p:spPr>
          <a:xfrm>
            <a:off x="1626025" y="212055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Frame 106">
            <a:extLst>
              <a:ext uri="{FF2B5EF4-FFF2-40B4-BE49-F238E27FC236}">
                <a16:creationId xmlns:a16="http://schemas.microsoft.com/office/drawing/2014/main" id="{1438EC2D-C440-7B41-846A-3B0C8E8EC895}"/>
              </a:ext>
            </a:extLst>
          </p:cNvPr>
          <p:cNvSpPr/>
          <p:nvPr/>
        </p:nvSpPr>
        <p:spPr>
          <a:xfrm>
            <a:off x="1837781" y="212055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5B1E9B9F-7BCB-244A-B772-641DF3A3D54F}"/>
              </a:ext>
            </a:extLst>
          </p:cNvPr>
          <p:cNvSpPr/>
          <p:nvPr/>
        </p:nvSpPr>
        <p:spPr>
          <a:xfrm>
            <a:off x="2049537" y="212055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Frame 108">
            <a:extLst>
              <a:ext uri="{FF2B5EF4-FFF2-40B4-BE49-F238E27FC236}">
                <a16:creationId xmlns:a16="http://schemas.microsoft.com/office/drawing/2014/main" id="{579FD16A-15B0-EB40-B8CF-EF5F16844252}"/>
              </a:ext>
            </a:extLst>
          </p:cNvPr>
          <p:cNvSpPr/>
          <p:nvPr/>
        </p:nvSpPr>
        <p:spPr>
          <a:xfrm>
            <a:off x="2261293" y="212055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7BCDDC28-4F91-0B4B-ABE1-9654641B5A6E}"/>
              </a:ext>
            </a:extLst>
          </p:cNvPr>
          <p:cNvSpPr/>
          <p:nvPr/>
        </p:nvSpPr>
        <p:spPr>
          <a:xfrm>
            <a:off x="990757" y="234193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>
            <a:extLst>
              <a:ext uri="{FF2B5EF4-FFF2-40B4-BE49-F238E27FC236}">
                <a16:creationId xmlns:a16="http://schemas.microsoft.com/office/drawing/2014/main" id="{39497220-2764-7045-AF22-D72DCBAB138C}"/>
              </a:ext>
            </a:extLst>
          </p:cNvPr>
          <p:cNvSpPr/>
          <p:nvPr/>
        </p:nvSpPr>
        <p:spPr>
          <a:xfrm>
            <a:off x="1202513" y="234193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ame 111">
            <a:extLst>
              <a:ext uri="{FF2B5EF4-FFF2-40B4-BE49-F238E27FC236}">
                <a16:creationId xmlns:a16="http://schemas.microsoft.com/office/drawing/2014/main" id="{7D3CC374-ABEC-754C-8DF9-4D521BA27D7C}"/>
              </a:ext>
            </a:extLst>
          </p:cNvPr>
          <p:cNvSpPr/>
          <p:nvPr/>
        </p:nvSpPr>
        <p:spPr>
          <a:xfrm>
            <a:off x="1414269" y="234193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Frame 112">
            <a:extLst>
              <a:ext uri="{FF2B5EF4-FFF2-40B4-BE49-F238E27FC236}">
                <a16:creationId xmlns:a16="http://schemas.microsoft.com/office/drawing/2014/main" id="{9085AF45-FADA-0A40-B9CC-E107A27C4169}"/>
              </a:ext>
            </a:extLst>
          </p:cNvPr>
          <p:cNvSpPr/>
          <p:nvPr/>
        </p:nvSpPr>
        <p:spPr>
          <a:xfrm>
            <a:off x="1626025" y="234192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Frame 113">
            <a:extLst>
              <a:ext uri="{FF2B5EF4-FFF2-40B4-BE49-F238E27FC236}">
                <a16:creationId xmlns:a16="http://schemas.microsoft.com/office/drawing/2014/main" id="{75A0C5A7-B888-C046-901E-DBAD26107374}"/>
              </a:ext>
            </a:extLst>
          </p:cNvPr>
          <p:cNvSpPr/>
          <p:nvPr/>
        </p:nvSpPr>
        <p:spPr>
          <a:xfrm>
            <a:off x="1837781" y="2341927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Frame 114">
            <a:extLst>
              <a:ext uri="{FF2B5EF4-FFF2-40B4-BE49-F238E27FC236}">
                <a16:creationId xmlns:a16="http://schemas.microsoft.com/office/drawing/2014/main" id="{BEE05E12-184C-054F-8634-B6F52688EBC6}"/>
              </a:ext>
            </a:extLst>
          </p:cNvPr>
          <p:cNvSpPr/>
          <p:nvPr/>
        </p:nvSpPr>
        <p:spPr>
          <a:xfrm>
            <a:off x="2049537" y="234192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Frame 115">
            <a:extLst>
              <a:ext uri="{FF2B5EF4-FFF2-40B4-BE49-F238E27FC236}">
                <a16:creationId xmlns:a16="http://schemas.microsoft.com/office/drawing/2014/main" id="{66BFBE31-8D8C-7747-BE11-AB1722C67F2B}"/>
              </a:ext>
            </a:extLst>
          </p:cNvPr>
          <p:cNvSpPr/>
          <p:nvPr/>
        </p:nvSpPr>
        <p:spPr>
          <a:xfrm>
            <a:off x="2261293" y="234192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ADE37F4B-B5E2-BE4B-8E48-F42548F84375}"/>
              </a:ext>
            </a:extLst>
          </p:cNvPr>
          <p:cNvSpPr/>
          <p:nvPr/>
        </p:nvSpPr>
        <p:spPr>
          <a:xfrm>
            <a:off x="3153070" y="212054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Frame 131">
            <a:extLst>
              <a:ext uri="{FF2B5EF4-FFF2-40B4-BE49-F238E27FC236}">
                <a16:creationId xmlns:a16="http://schemas.microsoft.com/office/drawing/2014/main" id="{C664C31D-B231-AD4A-9589-A09BC9F17203}"/>
              </a:ext>
            </a:extLst>
          </p:cNvPr>
          <p:cNvSpPr/>
          <p:nvPr/>
        </p:nvSpPr>
        <p:spPr>
          <a:xfrm>
            <a:off x="3153070" y="234192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Title 135">
            <a:extLst>
              <a:ext uri="{FF2B5EF4-FFF2-40B4-BE49-F238E27FC236}">
                <a16:creationId xmlns:a16="http://schemas.microsoft.com/office/drawing/2014/main" id="{ABD7D3EC-529A-AC45-8854-7E591BD8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74" y="-29510"/>
            <a:ext cx="10515600" cy="1325563"/>
          </a:xfrm>
        </p:spPr>
        <p:txBody>
          <a:bodyPr/>
          <a:lstStyle/>
          <a:p>
            <a:r>
              <a:rPr lang="en-US" dirty="0"/>
              <a:t>Typical supervised model evaluation scheme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DFC4E32-C68B-074B-8F77-0E668CA9076C}"/>
              </a:ext>
            </a:extLst>
          </p:cNvPr>
          <p:cNvSpPr txBox="1"/>
          <p:nvPr/>
        </p:nvSpPr>
        <p:spPr>
          <a:xfrm>
            <a:off x="1308392" y="1677806"/>
            <a:ext cx="8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X_test</a:t>
            </a:r>
            <a:endParaRPr lang="en-US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445387B-38C7-A147-B3E8-85E6635C5D6F}"/>
              </a:ext>
            </a:extLst>
          </p:cNvPr>
          <p:cNvSpPr txBox="1"/>
          <p:nvPr/>
        </p:nvSpPr>
        <p:spPr>
          <a:xfrm>
            <a:off x="2849652" y="1687035"/>
            <a:ext cx="90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Y_test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DB6218-B419-6440-B5CE-E799D00C7F47}"/>
              </a:ext>
            </a:extLst>
          </p:cNvPr>
          <p:cNvSpPr txBox="1"/>
          <p:nvPr/>
        </p:nvSpPr>
        <p:spPr>
          <a:xfrm>
            <a:off x="6761022" y="1257975"/>
            <a:ext cx="348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Evaluate the test set predictions compared to the true values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7DD2F7-0854-F748-AD79-907D360F62B7}"/>
              </a:ext>
            </a:extLst>
          </p:cNvPr>
          <p:cNvSpPr txBox="1"/>
          <p:nvPr/>
        </p:nvSpPr>
        <p:spPr>
          <a:xfrm>
            <a:off x="1520147" y="1262323"/>
            <a:ext cx="145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Testing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A2F0E-AB5E-E84F-A1E0-6D8A391B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05" y="1866227"/>
            <a:ext cx="2679700" cy="76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B7942-5BF3-494A-B3E7-A397790560C6}"/>
              </a:ext>
            </a:extLst>
          </p:cNvPr>
          <p:cNvSpPr txBox="1"/>
          <p:nvPr/>
        </p:nvSpPr>
        <p:spPr>
          <a:xfrm>
            <a:off x="2689685" y="4446547"/>
            <a:ext cx="3334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204A6-3E24-7E42-A62A-AC434ACC1CAF}"/>
              </a:ext>
            </a:extLst>
          </p:cNvPr>
          <p:cNvSpPr txBox="1"/>
          <p:nvPr/>
        </p:nvSpPr>
        <p:spPr>
          <a:xfrm>
            <a:off x="2603624" y="4941158"/>
            <a:ext cx="1723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predictions of model on the test 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1CA51-58F7-5F41-8709-8F5FD62A71F0}"/>
              </a:ext>
            </a:extLst>
          </p:cNvPr>
          <p:cNvSpPr txBox="1"/>
          <p:nvPr/>
        </p:nvSpPr>
        <p:spPr>
          <a:xfrm>
            <a:off x="2384931" y="4224805"/>
            <a:ext cx="1959789" cy="23047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E6A08-F509-9542-B0C3-C6ABA4198379}"/>
              </a:ext>
            </a:extLst>
          </p:cNvPr>
          <p:cNvSpPr txBox="1"/>
          <p:nvPr/>
        </p:nvSpPr>
        <p:spPr>
          <a:xfrm>
            <a:off x="6761022" y="3800216"/>
            <a:ext cx="348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Mean Squared Error of Models’ Predictions on Test Set: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89C5EE72-E0EE-544B-8F77-01E831F2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805" y="4392533"/>
            <a:ext cx="4482966" cy="9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6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697C-AD21-B640-953B-15921F73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2F8844-530A-B549-8212-847514EC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https://scikit-learn.org/stable/user_guide.html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0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8FEF-0408-674A-8B16-2B9F48C5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train a classification model to predict cell types from expression data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18461491-1853-554A-AECA-7685A6F3E64A}"/>
              </a:ext>
            </a:extLst>
          </p:cNvPr>
          <p:cNvSpPr/>
          <p:nvPr/>
        </p:nvSpPr>
        <p:spPr>
          <a:xfrm>
            <a:off x="3026956" y="407669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7FB8A637-CB27-A04F-A756-B9BAD0B7FE58}"/>
              </a:ext>
            </a:extLst>
          </p:cNvPr>
          <p:cNvSpPr/>
          <p:nvPr/>
        </p:nvSpPr>
        <p:spPr>
          <a:xfrm>
            <a:off x="3238712" y="407669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18B477D-001C-354B-B214-821E87E7F13E}"/>
              </a:ext>
            </a:extLst>
          </p:cNvPr>
          <p:cNvSpPr/>
          <p:nvPr/>
        </p:nvSpPr>
        <p:spPr>
          <a:xfrm>
            <a:off x="3026956" y="429806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C2287F8-BB15-7442-82E0-3CEEA66E7D10}"/>
              </a:ext>
            </a:extLst>
          </p:cNvPr>
          <p:cNvSpPr/>
          <p:nvPr/>
        </p:nvSpPr>
        <p:spPr>
          <a:xfrm>
            <a:off x="3238712" y="429806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E4AF977-B685-1E4F-AB20-9C44736CEFA5}"/>
              </a:ext>
            </a:extLst>
          </p:cNvPr>
          <p:cNvSpPr/>
          <p:nvPr/>
        </p:nvSpPr>
        <p:spPr>
          <a:xfrm>
            <a:off x="3026956" y="451943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DA75AC72-D196-FB41-939F-AD04AC2DF8DD}"/>
              </a:ext>
            </a:extLst>
          </p:cNvPr>
          <p:cNvSpPr/>
          <p:nvPr/>
        </p:nvSpPr>
        <p:spPr>
          <a:xfrm>
            <a:off x="3238712" y="451943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20A31BB-09EC-F940-945C-384AB0039026}"/>
              </a:ext>
            </a:extLst>
          </p:cNvPr>
          <p:cNvSpPr/>
          <p:nvPr/>
        </p:nvSpPr>
        <p:spPr>
          <a:xfrm>
            <a:off x="3026956" y="4740810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EC5E5008-3B39-8444-A7CD-E2CDCD0C88E9}"/>
              </a:ext>
            </a:extLst>
          </p:cNvPr>
          <p:cNvSpPr/>
          <p:nvPr/>
        </p:nvSpPr>
        <p:spPr>
          <a:xfrm>
            <a:off x="3238712" y="474080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A123732C-8C13-8548-86E1-BD19763AF13D}"/>
              </a:ext>
            </a:extLst>
          </p:cNvPr>
          <p:cNvSpPr/>
          <p:nvPr/>
        </p:nvSpPr>
        <p:spPr>
          <a:xfrm>
            <a:off x="3026956" y="496216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01A1187-AE20-6546-A0A7-75F1857CFC6F}"/>
              </a:ext>
            </a:extLst>
          </p:cNvPr>
          <p:cNvSpPr/>
          <p:nvPr/>
        </p:nvSpPr>
        <p:spPr>
          <a:xfrm>
            <a:off x="3238712" y="496216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0E55B973-0C3A-F94B-9A18-85BAB3913531}"/>
              </a:ext>
            </a:extLst>
          </p:cNvPr>
          <p:cNvSpPr/>
          <p:nvPr/>
        </p:nvSpPr>
        <p:spPr>
          <a:xfrm>
            <a:off x="3026956" y="5183539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AA42A52C-6533-B145-99D4-316239193494}"/>
              </a:ext>
            </a:extLst>
          </p:cNvPr>
          <p:cNvSpPr/>
          <p:nvPr/>
        </p:nvSpPr>
        <p:spPr>
          <a:xfrm>
            <a:off x="3238712" y="5183538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A791BCE-C005-8A44-9790-874C6B984FC7}"/>
              </a:ext>
            </a:extLst>
          </p:cNvPr>
          <p:cNvSpPr/>
          <p:nvPr/>
        </p:nvSpPr>
        <p:spPr>
          <a:xfrm>
            <a:off x="5719960" y="407669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99D54FF-C882-FF45-AF21-8C828AC77CEF}"/>
              </a:ext>
            </a:extLst>
          </p:cNvPr>
          <p:cNvSpPr/>
          <p:nvPr/>
        </p:nvSpPr>
        <p:spPr>
          <a:xfrm>
            <a:off x="5719960" y="4298068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755B33F-84CE-054C-AAD7-0EAFFB44A686}"/>
              </a:ext>
            </a:extLst>
          </p:cNvPr>
          <p:cNvSpPr/>
          <p:nvPr/>
        </p:nvSpPr>
        <p:spPr>
          <a:xfrm>
            <a:off x="5719960" y="451943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63A2E9A1-945A-0A4A-A6FC-2629F82736E7}"/>
              </a:ext>
            </a:extLst>
          </p:cNvPr>
          <p:cNvSpPr/>
          <p:nvPr/>
        </p:nvSpPr>
        <p:spPr>
          <a:xfrm>
            <a:off x="5719960" y="4740809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F1B21A27-C542-7541-886F-8919C53E8436}"/>
              </a:ext>
            </a:extLst>
          </p:cNvPr>
          <p:cNvSpPr/>
          <p:nvPr/>
        </p:nvSpPr>
        <p:spPr>
          <a:xfrm>
            <a:off x="5719960" y="496216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5B881C2-0BE5-EC44-8CD9-8DA5B6143427}"/>
              </a:ext>
            </a:extLst>
          </p:cNvPr>
          <p:cNvSpPr/>
          <p:nvPr/>
        </p:nvSpPr>
        <p:spPr>
          <a:xfrm>
            <a:off x="5719960" y="5183538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65F04-693B-8C4C-805E-C067E91485DF}"/>
              </a:ext>
            </a:extLst>
          </p:cNvPr>
          <p:cNvSpPr txBox="1"/>
          <p:nvPr/>
        </p:nvSpPr>
        <p:spPr>
          <a:xfrm>
            <a:off x="2395677" y="2757787"/>
            <a:ext cx="184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Cell gene transcript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4566FA-DA09-BF41-9C6A-B4DD5B76443E}"/>
              </a:ext>
            </a:extLst>
          </p:cNvPr>
          <p:cNvSpPr txBox="1"/>
          <p:nvPr/>
        </p:nvSpPr>
        <p:spPr>
          <a:xfrm>
            <a:off x="4931130" y="2897385"/>
            <a:ext cx="191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Cell type labels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685A2-78D5-B041-92E6-181EC1E031A5}"/>
              </a:ext>
            </a:extLst>
          </p:cNvPr>
          <p:cNvSpPr txBox="1"/>
          <p:nvPr/>
        </p:nvSpPr>
        <p:spPr>
          <a:xfrm>
            <a:off x="505115" y="2837759"/>
            <a:ext cx="147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Input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4BC4CC-BB98-C445-95F4-39B3899C56F4}"/>
              </a:ext>
            </a:extLst>
          </p:cNvPr>
          <p:cNvSpPr txBox="1"/>
          <p:nvPr/>
        </p:nvSpPr>
        <p:spPr>
          <a:xfrm>
            <a:off x="2892203" y="3728233"/>
            <a:ext cx="72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Genes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6EDD4B-4DA1-4A46-9332-80A811283B68}"/>
              </a:ext>
            </a:extLst>
          </p:cNvPr>
          <p:cNvSpPr txBox="1"/>
          <p:nvPr/>
        </p:nvSpPr>
        <p:spPr>
          <a:xfrm>
            <a:off x="2468256" y="4579225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3FDB9D-D7D5-9D4D-904C-26BAF2CF5568}"/>
              </a:ext>
            </a:extLst>
          </p:cNvPr>
          <p:cNvSpPr txBox="1"/>
          <p:nvPr/>
        </p:nvSpPr>
        <p:spPr>
          <a:xfrm>
            <a:off x="5173552" y="4555827"/>
            <a:ext cx="558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84BBE-5ADF-214A-A5C3-B9C82EA68159}"/>
              </a:ext>
            </a:extLst>
          </p:cNvPr>
          <p:cNvSpPr txBox="1"/>
          <p:nvPr/>
        </p:nvSpPr>
        <p:spPr>
          <a:xfrm>
            <a:off x="5183178" y="3684443"/>
            <a:ext cx="154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Cell Type (0 or 1)</a:t>
            </a:r>
          </a:p>
        </p:txBody>
      </p:sp>
      <p:pic>
        <p:nvPicPr>
          <p:cNvPr id="38" name="Picture 37" descr="A screenshot of a map&#10;&#10;Description automatically generated">
            <a:extLst>
              <a:ext uri="{FF2B5EF4-FFF2-40B4-BE49-F238E27FC236}">
                <a16:creationId xmlns:a16="http://schemas.microsoft.com/office/drawing/2014/main" id="{D0F5A28A-6747-3A4F-85DD-AF94F8FD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65" y="3209639"/>
            <a:ext cx="3770328" cy="26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2B80-2452-D94D-B330-ECDD8376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DAA1-1D55-5F49-8DB4-DED23B8E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31" y="2551830"/>
            <a:ext cx="3220586" cy="2758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ADF530-0DD2-F848-935A-92647212C12D}"/>
              </a:ext>
            </a:extLst>
          </p:cNvPr>
          <p:cNvSpPr txBox="1"/>
          <p:nvPr/>
        </p:nvSpPr>
        <p:spPr>
          <a:xfrm>
            <a:off x="7276701" y="2967335"/>
            <a:ext cx="291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 number of nearest neighbors to base our class predictions off of</a:t>
            </a:r>
          </a:p>
        </p:txBody>
      </p:sp>
    </p:spTree>
    <p:extLst>
      <p:ext uri="{BB962C8B-B14F-4D97-AF65-F5344CB8AC3E}">
        <p14:creationId xmlns:p14="http://schemas.microsoft.com/office/powerpoint/2010/main" val="110691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F5EF-E4DB-514A-8AFA-8CCF45FE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3" y="18255"/>
            <a:ext cx="10515600" cy="1325563"/>
          </a:xfrm>
        </p:spPr>
        <p:txBody>
          <a:bodyPr/>
          <a:lstStyle/>
          <a:p>
            <a:r>
              <a:rPr lang="en-US" dirty="0"/>
              <a:t>Typical analysis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35BFF-77A8-1B49-BA6D-2699A767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3" y="3097048"/>
            <a:ext cx="2651092" cy="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CEEB7-32FD-6046-9812-06613A51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24" y="4106053"/>
            <a:ext cx="2568331" cy="1159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BF357-9B8B-E848-9418-2EBD89F321AD}"/>
              </a:ext>
            </a:extLst>
          </p:cNvPr>
          <p:cNvSpPr txBox="1"/>
          <p:nvPr/>
        </p:nvSpPr>
        <p:spPr>
          <a:xfrm>
            <a:off x="3692582" y="2269023"/>
            <a:ext cx="153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Manipulation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07714-1F81-7044-8FAE-E42889D92E7C}"/>
              </a:ext>
            </a:extLst>
          </p:cNvPr>
          <p:cNvSpPr txBox="1"/>
          <p:nvPr/>
        </p:nvSpPr>
        <p:spPr>
          <a:xfrm>
            <a:off x="7182212" y="2212600"/>
            <a:ext cx="15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DBE5C-9F76-6E41-B7DB-FAFF95536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812" y="3800318"/>
            <a:ext cx="1813160" cy="102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21819-70A9-E84C-91DE-D1E5C883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56" y="5096577"/>
            <a:ext cx="2611120" cy="42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C56F4-663E-C84E-81E5-B59C667DE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07" y="2759352"/>
            <a:ext cx="1433228" cy="7681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FA545-C39D-C04C-9C30-0FD7AD259760}"/>
              </a:ext>
            </a:extLst>
          </p:cNvPr>
          <p:cNvSpPr txBox="1"/>
          <p:nvPr/>
        </p:nvSpPr>
        <p:spPr>
          <a:xfrm>
            <a:off x="378575" y="2269023"/>
            <a:ext cx="176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Generation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02D8B1-97E3-504F-8688-393B9A8E3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53" y="3054722"/>
            <a:ext cx="2118669" cy="22185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B0CEAB-C4A2-7047-84A6-865E65A61360}"/>
              </a:ext>
            </a:extLst>
          </p:cNvPr>
          <p:cNvSpPr txBox="1"/>
          <p:nvPr/>
        </p:nvSpPr>
        <p:spPr>
          <a:xfrm>
            <a:off x="144380" y="183102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C55D1-7A26-E346-A4B0-7F9FFF2F277E}"/>
              </a:ext>
            </a:extLst>
          </p:cNvPr>
          <p:cNvSpPr txBox="1"/>
          <p:nvPr/>
        </p:nvSpPr>
        <p:spPr>
          <a:xfrm>
            <a:off x="3172193" y="186891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3CF92-2EE0-034D-91E1-C10B4805B343}"/>
              </a:ext>
            </a:extLst>
          </p:cNvPr>
          <p:cNvSpPr txBox="1"/>
          <p:nvPr/>
        </p:nvSpPr>
        <p:spPr>
          <a:xfrm>
            <a:off x="6815842" y="183102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84531-4FBB-0C47-A11F-545B1742E981}"/>
              </a:ext>
            </a:extLst>
          </p:cNvPr>
          <p:cNvSpPr txBox="1"/>
          <p:nvPr/>
        </p:nvSpPr>
        <p:spPr>
          <a:xfrm>
            <a:off x="10000265" y="2231133"/>
            <a:ext cx="181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32A88-A6AE-B148-B83E-050AE76112A7}"/>
              </a:ext>
            </a:extLst>
          </p:cNvPr>
          <p:cNvSpPr txBox="1"/>
          <p:nvPr/>
        </p:nvSpPr>
        <p:spPr>
          <a:xfrm>
            <a:off x="9604006" y="1812490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D80A24-297C-284C-B581-F4592E078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978" y="2757020"/>
            <a:ext cx="1433228" cy="768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8D5F8-60A0-1141-9CEE-4A7C70B03419}"/>
              </a:ext>
            </a:extLst>
          </p:cNvPr>
          <p:cNvSpPr txBox="1"/>
          <p:nvPr/>
        </p:nvSpPr>
        <p:spPr>
          <a:xfrm>
            <a:off x="10000265" y="3782887"/>
            <a:ext cx="18308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Your own handy dandy scripts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8B8991-24D9-DF47-BF49-4052E19AB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2645" y="4681744"/>
            <a:ext cx="1168400" cy="116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DDAE0E4-640B-9448-AA44-CD4138B38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3390" y="6102670"/>
            <a:ext cx="2344555" cy="5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F5EF-E4DB-514A-8AFA-8CCF45FE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3" y="18255"/>
            <a:ext cx="10515600" cy="1325563"/>
          </a:xfrm>
        </p:spPr>
        <p:txBody>
          <a:bodyPr/>
          <a:lstStyle/>
          <a:p>
            <a:r>
              <a:rPr lang="en-US" dirty="0"/>
              <a:t>Typical analysis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35BFF-77A8-1B49-BA6D-2699A767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172193" y="3097048"/>
            <a:ext cx="2651092" cy="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CEEB7-32FD-6046-9812-06613A519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3096624" y="4106053"/>
            <a:ext cx="2568331" cy="1159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07714-1F81-7044-8FAE-E42889D92E7C}"/>
              </a:ext>
            </a:extLst>
          </p:cNvPr>
          <p:cNvSpPr txBox="1"/>
          <p:nvPr/>
        </p:nvSpPr>
        <p:spPr>
          <a:xfrm>
            <a:off x="7182212" y="2212600"/>
            <a:ext cx="15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 Fitting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DBE5C-9F76-6E41-B7DB-FAFF9553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6928812" y="3800318"/>
            <a:ext cx="1813160" cy="102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21819-70A9-E84C-91DE-D1E5C8837B7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6742056" y="5096577"/>
            <a:ext cx="2611120" cy="42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C56F4-663E-C84E-81E5-B59C667DE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707" y="2759352"/>
            <a:ext cx="1433228" cy="7681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FA545-C39D-C04C-9C30-0FD7AD259760}"/>
              </a:ext>
            </a:extLst>
          </p:cNvPr>
          <p:cNvSpPr txBox="1"/>
          <p:nvPr/>
        </p:nvSpPr>
        <p:spPr>
          <a:xfrm>
            <a:off x="378575" y="2269023"/>
            <a:ext cx="176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Generation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02D8B1-97E3-504F-8688-393B9A8E33A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134753" y="3054722"/>
            <a:ext cx="2118669" cy="22185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B0CEAB-C4A2-7047-84A6-865E65A61360}"/>
              </a:ext>
            </a:extLst>
          </p:cNvPr>
          <p:cNvSpPr txBox="1"/>
          <p:nvPr/>
        </p:nvSpPr>
        <p:spPr>
          <a:xfrm>
            <a:off x="144380" y="183102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C55D1-7A26-E346-A4B0-7F9FFF2F277E}"/>
              </a:ext>
            </a:extLst>
          </p:cNvPr>
          <p:cNvSpPr txBox="1"/>
          <p:nvPr/>
        </p:nvSpPr>
        <p:spPr>
          <a:xfrm>
            <a:off x="3172193" y="186891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3CF92-2EE0-034D-91E1-C10B4805B343}"/>
              </a:ext>
            </a:extLst>
          </p:cNvPr>
          <p:cNvSpPr txBox="1"/>
          <p:nvPr/>
        </p:nvSpPr>
        <p:spPr>
          <a:xfrm>
            <a:off x="6815842" y="1831023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84531-4FBB-0C47-A11F-545B1742E981}"/>
              </a:ext>
            </a:extLst>
          </p:cNvPr>
          <p:cNvSpPr txBox="1"/>
          <p:nvPr/>
        </p:nvSpPr>
        <p:spPr>
          <a:xfrm>
            <a:off x="10000265" y="2231133"/>
            <a:ext cx="181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32A88-A6AE-B148-B83E-050AE76112A7}"/>
              </a:ext>
            </a:extLst>
          </p:cNvPr>
          <p:cNvSpPr txBox="1"/>
          <p:nvPr/>
        </p:nvSpPr>
        <p:spPr>
          <a:xfrm>
            <a:off x="9604006" y="1812490"/>
            <a:ext cx="3272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D80A24-297C-284C-B581-F4592E078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978" y="2757020"/>
            <a:ext cx="1433228" cy="768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8D5F8-60A0-1141-9CEE-4A7C70B03419}"/>
              </a:ext>
            </a:extLst>
          </p:cNvPr>
          <p:cNvSpPr txBox="1"/>
          <p:nvPr/>
        </p:nvSpPr>
        <p:spPr>
          <a:xfrm>
            <a:off x="10000265" y="3782887"/>
            <a:ext cx="18308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own handy dandy scripts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8B8991-24D9-DF47-BF49-4052E19AB0D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>
            <a:off x="10322645" y="4681744"/>
            <a:ext cx="1168400" cy="116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DDAE0E4-640B-9448-AA44-CD4138B38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7000"/>
          </a:blip>
          <a:stretch>
            <a:fillRect/>
          </a:stretch>
        </p:blipFill>
        <p:spPr>
          <a:xfrm>
            <a:off x="9743390" y="6102670"/>
            <a:ext cx="2344555" cy="5626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4CEE3C-A055-FD42-A3E9-98E311306D98}"/>
              </a:ext>
            </a:extLst>
          </p:cNvPr>
          <p:cNvSpPr txBox="1"/>
          <p:nvPr/>
        </p:nvSpPr>
        <p:spPr>
          <a:xfrm>
            <a:off x="3692582" y="2269023"/>
            <a:ext cx="153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323294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1487-0CC6-1D45-92BB-1294475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63204"/>
            <a:ext cx="11224708" cy="1325563"/>
          </a:xfrm>
        </p:spPr>
        <p:txBody>
          <a:bodyPr/>
          <a:lstStyle/>
          <a:p>
            <a:r>
              <a:rPr lang="en-US" dirty="0"/>
              <a:t>Motivation for using a statistical vs. machine learning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1CEB-E6EF-A34D-BEC3-EC12A738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60" y="2312897"/>
            <a:ext cx="658439" cy="658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2EF5D-129E-FD42-9ECD-CE5D2FF5C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84" y="2265601"/>
            <a:ext cx="709831" cy="709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6CC34-6FD3-0D4C-91F0-2E942391D1CD}"/>
              </a:ext>
            </a:extLst>
          </p:cNvPr>
          <p:cNvSpPr txBox="1"/>
          <p:nvPr/>
        </p:nvSpPr>
        <p:spPr>
          <a:xfrm>
            <a:off x="3356386" y="1652273"/>
            <a:ext cx="255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Statistical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5CCDB-3E13-2043-9BEA-710F265F4AC3}"/>
              </a:ext>
            </a:extLst>
          </p:cNvPr>
          <p:cNvSpPr txBox="1"/>
          <p:nvPr/>
        </p:nvSpPr>
        <p:spPr>
          <a:xfrm>
            <a:off x="6961841" y="1652272"/>
            <a:ext cx="349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Machine Learning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2DB94-6158-AF4F-B604-3A5DF7705E84}"/>
              </a:ext>
            </a:extLst>
          </p:cNvPr>
          <p:cNvSpPr txBox="1"/>
          <p:nvPr/>
        </p:nvSpPr>
        <p:spPr>
          <a:xfrm>
            <a:off x="597739" y="2505569"/>
            <a:ext cx="206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Inference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C4011-5507-B649-9094-48B0FFD62449}"/>
              </a:ext>
            </a:extLst>
          </p:cNvPr>
          <p:cNvSpPr txBox="1"/>
          <p:nvPr/>
        </p:nvSpPr>
        <p:spPr>
          <a:xfrm>
            <a:off x="688489" y="3463726"/>
            <a:ext cx="158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Assessing Parameter Robustness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E25F2-B646-B845-831A-DA2FCB5275C6}"/>
              </a:ext>
            </a:extLst>
          </p:cNvPr>
          <p:cNvSpPr txBox="1"/>
          <p:nvPr/>
        </p:nvSpPr>
        <p:spPr>
          <a:xfrm>
            <a:off x="597741" y="5858916"/>
            <a:ext cx="206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High-Dimensional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9B357-FAB3-694C-B4AE-14300DCEC5CF}"/>
              </a:ext>
            </a:extLst>
          </p:cNvPr>
          <p:cNvSpPr txBox="1"/>
          <p:nvPr/>
        </p:nvSpPr>
        <p:spPr>
          <a:xfrm>
            <a:off x="688489" y="4806173"/>
            <a:ext cx="188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Prediction-Focused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175243-8589-224D-81B3-638975AC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83" y="3525066"/>
            <a:ext cx="709831" cy="709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0E2AFC-501B-B64A-AE40-BC4CA53C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44" y="3550761"/>
            <a:ext cx="658439" cy="658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B3ADD6-489C-8E4C-9293-55D92632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39" y="4721970"/>
            <a:ext cx="658439" cy="658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070C9-8414-1F45-BCB1-995D7963B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37" y="4670578"/>
            <a:ext cx="709831" cy="709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E7BC8-3C00-8C43-B8D5-34DD4C00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60" y="5660121"/>
            <a:ext cx="709831" cy="709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D0BD1-45E7-514B-AC06-F0E2830E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38" y="5711513"/>
            <a:ext cx="658439" cy="6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1487-0CC6-1D45-92BB-12944756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63204"/>
            <a:ext cx="11224708" cy="1325563"/>
          </a:xfrm>
        </p:spPr>
        <p:txBody>
          <a:bodyPr/>
          <a:lstStyle/>
          <a:p>
            <a:r>
              <a:rPr lang="en-US" dirty="0"/>
              <a:t>Motivation for using a statistical vs. machine learning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B1CEB-E6EF-A34D-BEC3-EC12A738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8472460" y="2312897"/>
            <a:ext cx="658439" cy="658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2EF5D-129E-FD42-9ECD-CE5D2FF5C1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180184" y="2265601"/>
            <a:ext cx="709831" cy="709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6CC34-6FD3-0D4C-91F0-2E942391D1CD}"/>
              </a:ext>
            </a:extLst>
          </p:cNvPr>
          <p:cNvSpPr txBox="1"/>
          <p:nvPr/>
        </p:nvSpPr>
        <p:spPr>
          <a:xfrm>
            <a:off x="3356386" y="1652273"/>
            <a:ext cx="255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2"/>
                </a:solidFill>
              </a:rPr>
              <a:t>Statistical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5CCDB-3E13-2043-9BEA-710F265F4AC3}"/>
              </a:ext>
            </a:extLst>
          </p:cNvPr>
          <p:cNvSpPr txBox="1"/>
          <p:nvPr/>
        </p:nvSpPr>
        <p:spPr>
          <a:xfrm>
            <a:off x="6961841" y="1652272"/>
            <a:ext cx="349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2"/>
                </a:solidFill>
              </a:rPr>
              <a:t>Machine Learning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2DB94-6158-AF4F-B604-3A5DF7705E84}"/>
              </a:ext>
            </a:extLst>
          </p:cNvPr>
          <p:cNvSpPr txBox="1"/>
          <p:nvPr/>
        </p:nvSpPr>
        <p:spPr>
          <a:xfrm>
            <a:off x="597739" y="2505569"/>
            <a:ext cx="206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Model Inference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C4011-5507-B649-9094-48B0FFD62449}"/>
              </a:ext>
            </a:extLst>
          </p:cNvPr>
          <p:cNvSpPr txBox="1"/>
          <p:nvPr/>
        </p:nvSpPr>
        <p:spPr>
          <a:xfrm>
            <a:off x="688489" y="3463726"/>
            <a:ext cx="158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Assessing Parameter Robustness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E25F2-B646-B845-831A-DA2FCB5275C6}"/>
              </a:ext>
            </a:extLst>
          </p:cNvPr>
          <p:cNvSpPr txBox="1"/>
          <p:nvPr/>
        </p:nvSpPr>
        <p:spPr>
          <a:xfrm>
            <a:off x="597741" y="5858916"/>
            <a:ext cx="206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High-Dimensional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9B357-FAB3-694C-B4AE-14300DCEC5CF}"/>
              </a:ext>
            </a:extLst>
          </p:cNvPr>
          <p:cNvSpPr txBox="1"/>
          <p:nvPr/>
        </p:nvSpPr>
        <p:spPr>
          <a:xfrm>
            <a:off x="688489" y="4806173"/>
            <a:ext cx="188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Prediction-Focused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175243-8589-224D-81B3-638975AC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4180183" y="3525066"/>
            <a:ext cx="709831" cy="709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0E2AFC-501B-B64A-AE40-BC4CA53C7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8457144" y="3550761"/>
            <a:ext cx="658439" cy="658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B3ADD6-489C-8E4C-9293-55D92632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177839" y="4721970"/>
            <a:ext cx="658439" cy="658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070C9-8414-1F45-BCB1-995D7963B3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8444537" y="4670578"/>
            <a:ext cx="709831" cy="709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E7BC8-3C00-8C43-B8D5-34DD4C001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8472460" y="5660121"/>
            <a:ext cx="709831" cy="709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D0BD1-45E7-514B-AC06-F0E2830E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4177838" y="5711513"/>
            <a:ext cx="658439" cy="6584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A4C1F2-D9A0-EC43-A057-7D452E45255B}"/>
              </a:ext>
            </a:extLst>
          </p:cNvPr>
          <p:cNvSpPr txBox="1"/>
          <p:nvPr/>
        </p:nvSpPr>
        <p:spPr>
          <a:xfrm>
            <a:off x="3734857" y="3055498"/>
            <a:ext cx="457200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More often than not, the line between statistics and machine learning is blurry!</a:t>
            </a:r>
          </a:p>
        </p:txBody>
      </p:sp>
    </p:spTree>
    <p:extLst>
      <p:ext uri="{BB962C8B-B14F-4D97-AF65-F5344CB8AC3E}">
        <p14:creationId xmlns:p14="http://schemas.microsoft.com/office/powerpoint/2010/main" val="274243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64E6-E318-A44D-BEEC-A20CD202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often broken down into 2 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46B1-F15C-AC4C-91EC-D3D54F61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4255"/>
            <a:ext cx="10269354" cy="3054384"/>
          </a:xfrm>
        </p:spPr>
        <p:txBody>
          <a:bodyPr/>
          <a:lstStyle/>
          <a:p>
            <a:r>
              <a:rPr lang="en-US" dirty="0"/>
              <a:t>Supervised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9104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0B4-0815-3743-8E0F-1D4199DE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8BF0797-5CE1-FC41-A950-B8FF75E79737}"/>
              </a:ext>
            </a:extLst>
          </p:cNvPr>
          <p:cNvSpPr/>
          <p:nvPr/>
        </p:nvSpPr>
        <p:spPr>
          <a:xfrm>
            <a:off x="3879763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C5FE845-10C4-9C49-95A3-0A55A3AAFF77}"/>
              </a:ext>
            </a:extLst>
          </p:cNvPr>
          <p:cNvSpPr/>
          <p:nvPr/>
        </p:nvSpPr>
        <p:spPr>
          <a:xfrm>
            <a:off x="4091519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D9A4C7D-496A-4543-AC43-47C8D1DDF9C3}"/>
              </a:ext>
            </a:extLst>
          </p:cNvPr>
          <p:cNvSpPr/>
          <p:nvPr/>
        </p:nvSpPr>
        <p:spPr>
          <a:xfrm>
            <a:off x="4303275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EAF82D-1815-144D-B93C-BEA4829BA1DF}"/>
              </a:ext>
            </a:extLst>
          </p:cNvPr>
          <p:cNvSpPr/>
          <p:nvPr/>
        </p:nvSpPr>
        <p:spPr>
          <a:xfrm>
            <a:off x="3879763" y="33591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C056982-FF34-A64F-A2C7-C6C86E7ED929}"/>
              </a:ext>
            </a:extLst>
          </p:cNvPr>
          <p:cNvSpPr/>
          <p:nvPr/>
        </p:nvSpPr>
        <p:spPr>
          <a:xfrm>
            <a:off x="4091519" y="335917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98D9775-409F-3F4B-BA6B-E4EA877C533C}"/>
              </a:ext>
            </a:extLst>
          </p:cNvPr>
          <p:cNvSpPr/>
          <p:nvPr/>
        </p:nvSpPr>
        <p:spPr>
          <a:xfrm>
            <a:off x="4303275" y="335917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F817642-A6F9-1F42-9B91-31059AE592E9}"/>
              </a:ext>
            </a:extLst>
          </p:cNvPr>
          <p:cNvSpPr/>
          <p:nvPr/>
        </p:nvSpPr>
        <p:spPr>
          <a:xfrm>
            <a:off x="3879763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2D32D441-B7C8-7543-8DC9-F430A8CEEE8D}"/>
              </a:ext>
            </a:extLst>
          </p:cNvPr>
          <p:cNvSpPr/>
          <p:nvPr/>
        </p:nvSpPr>
        <p:spPr>
          <a:xfrm>
            <a:off x="4091519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FCBB22F-B10D-8E45-9878-7A8D390572B5}"/>
              </a:ext>
            </a:extLst>
          </p:cNvPr>
          <p:cNvSpPr/>
          <p:nvPr/>
        </p:nvSpPr>
        <p:spPr>
          <a:xfrm>
            <a:off x="4303275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55ECE7-6FB4-E54D-89C4-ED759BD984ED}"/>
              </a:ext>
            </a:extLst>
          </p:cNvPr>
          <p:cNvSpPr/>
          <p:nvPr/>
        </p:nvSpPr>
        <p:spPr>
          <a:xfrm>
            <a:off x="3879763" y="38019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DF11D-B499-F24C-B364-3DAC167C6044}"/>
              </a:ext>
            </a:extLst>
          </p:cNvPr>
          <p:cNvSpPr/>
          <p:nvPr/>
        </p:nvSpPr>
        <p:spPr>
          <a:xfrm>
            <a:off x="4091519" y="38019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458C5C-B266-D54F-857B-E0ADC0783CD1}"/>
              </a:ext>
            </a:extLst>
          </p:cNvPr>
          <p:cNvSpPr/>
          <p:nvPr/>
        </p:nvSpPr>
        <p:spPr>
          <a:xfrm>
            <a:off x="4303275" y="380191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05A2A5F-FDD6-2343-B2B4-C03FA4D70D0E}"/>
              </a:ext>
            </a:extLst>
          </p:cNvPr>
          <p:cNvSpPr/>
          <p:nvPr/>
        </p:nvSpPr>
        <p:spPr>
          <a:xfrm>
            <a:off x="3879763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DC806CC-0E5F-8C4A-BA15-5FF9EDB9A9C4}"/>
              </a:ext>
            </a:extLst>
          </p:cNvPr>
          <p:cNvSpPr/>
          <p:nvPr/>
        </p:nvSpPr>
        <p:spPr>
          <a:xfrm>
            <a:off x="4091519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36A7E1D-407C-A74F-B21B-2B373424C408}"/>
              </a:ext>
            </a:extLst>
          </p:cNvPr>
          <p:cNvSpPr/>
          <p:nvPr/>
        </p:nvSpPr>
        <p:spPr>
          <a:xfrm>
            <a:off x="4303275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004BF19-5903-3544-831F-0F52522B1CC5}"/>
              </a:ext>
            </a:extLst>
          </p:cNvPr>
          <p:cNvSpPr/>
          <p:nvPr/>
        </p:nvSpPr>
        <p:spPr>
          <a:xfrm>
            <a:off x="3879763" y="42446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4D3B3D2-0163-8F40-B8DB-EEDC0AC00DA0}"/>
              </a:ext>
            </a:extLst>
          </p:cNvPr>
          <p:cNvSpPr/>
          <p:nvPr/>
        </p:nvSpPr>
        <p:spPr>
          <a:xfrm>
            <a:off x="4091519" y="424464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797F9C9-36A7-5E4A-AC79-1A77B76390B9}"/>
              </a:ext>
            </a:extLst>
          </p:cNvPr>
          <p:cNvSpPr/>
          <p:nvPr/>
        </p:nvSpPr>
        <p:spPr>
          <a:xfrm>
            <a:off x="4303275" y="4244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D78B0224-9267-DD41-83B8-1C2352F9D969}"/>
              </a:ext>
            </a:extLst>
          </p:cNvPr>
          <p:cNvSpPr/>
          <p:nvPr/>
        </p:nvSpPr>
        <p:spPr>
          <a:xfrm>
            <a:off x="7757519" y="30271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A51ACC-DBE8-9C4A-B0F6-6DA2C76B3A4D}"/>
              </a:ext>
            </a:extLst>
          </p:cNvPr>
          <p:cNvSpPr/>
          <p:nvPr/>
        </p:nvSpPr>
        <p:spPr>
          <a:xfrm>
            <a:off x="7757519" y="324848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9E49B8A-77DB-BF40-8E09-4A929F3686F6}"/>
              </a:ext>
            </a:extLst>
          </p:cNvPr>
          <p:cNvSpPr/>
          <p:nvPr/>
        </p:nvSpPr>
        <p:spPr>
          <a:xfrm>
            <a:off x="7757519" y="346984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37C7400-4A50-554D-B2D3-E9A619EC8AEF}"/>
              </a:ext>
            </a:extLst>
          </p:cNvPr>
          <p:cNvSpPr/>
          <p:nvPr/>
        </p:nvSpPr>
        <p:spPr>
          <a:xfrm>
            <a:off x="7757519" y="369122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FECFF19-D1F3-264B-A227-F55E117621C7}"/>
              </a:ext>
            </a:extLst>
          </p:cNvPr>
          <p:cNvSpPr/>
          <p:nvPr/>
        </p:nvSpPr>
        <p:spPr>
          <a:xfrm>
            <a:off x="7757519" y="391257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215CF31-6DE2-2C48-8484-968DD52E8646}"/>
              </a:ext>
            </a:extLst>
          </p:cNvPr>
          <p:cNvSpPr/>
          <p:nvPr/>
        </p:nvSpPr>
        <p:spPr>
          <a:xfrm>
            <a:off x="7757519" y="413395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0A3A51-377C-EF4C-9EB5-C5684DF83DC3}"/>
              </a:ext>
            </a:extLst>
          </p:cNvPr>
          <p:cNvSpPr txBox="1"/>
          <p:nvPr/>
        </p:nvSpPr>
        <p:spPr>
          <a:xfrm>
            <a:off x="3383237" y="1842285"/>
            <a:ext cx="184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Data Matrix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2D351D-58D1-FB47-80E9-A45576A4341C}"/>
              </a:ext>
            </a:extLst>
          </p:cNvPr>
          <p:cNvSpPr txBox="1"/>
          <p:nvPr/>
        </p:nvSpPr>
        <p:spPr>
          <a:xfrm>
            <a:off x="7146314" y="1844601"/>
            <a:ext cx="16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Label vector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EEABE-E1EC-0246-B53C-99B8110E242C}"/>
              </a:ext>
            </a:extLst>
          </p:cNvPr>
          <p:cNvSpPr txBox="1"/>
          <p:nvPr/>
        </p:nvSpPr>
        <p:spPr>
          <a:xfrm>
            <a:off x="3780597" y="2777164"/>
            <a:ext cx="942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F34EF-96EE-A749-B4A0-BD9AA7F42791}"/>
              </a:ext>
            </a:extLst>
          </p:cNvPr>
          <p:cNvSpPr txBox="1"/>
          <p:nvPr/>
        </p:nvSpPr>
        <p:spPr>
          <a:xfrm>
            <a:off x="2980135" y="3640329"/>
            <a:ext cx="838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F3B38-E2B2-D345-A211-C498C9E39A25}"/>
              </a:ext>
            </a:extLst>
          </p:cNvPr>
          <p:cNvSpPr txBox="1"/>
          <p:nvPr/>
        </p:nvSpPr>
        <p:spPr>
          <a:xfrm>
            <a:off x="6891688" y="3506239"/>
            <a:ext cx="878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42B65-ADEB-8D4C-BC7B-4E3753A59BF9}"/>
              </a:ext>
            </a:extLst>
          </p:cNvPr>
          <p:cNvSpPr txBox="1"/>
          <p:nvPr/>
        </p:nvSpPr>
        <p:spPr>
          <a:xfrm>
            <a:off x="7549553" y="2685739"/>
            <a:ext cx="627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Label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46F11-B466-824E-A5C4-6ACD2E076A64}"/>
              </a:ext>
            </a:extLst>
          </p:cNvPr>
          <p:cNvSpPr/>
          <p:nvPr/>
        </p:nvSpPr>
        <p:spPr>
          <a:xfrm>
            <a:off x="488098" y="5640865"/>
            <a:ext cx="8053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Goal:</a:t>
            </a:r>
            <a:r>
              <a:rPr lang="en-US" sz="2400" dirty="0">
                <a:sym typeface="Wingdings" pitchFamily="2" charset="2"/>
              </a:rPr>
              <a:t> Train a model to learn the relationship between X and Y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5EBCDF-CB33-5249-A6F8-1444D4AD7E57}"/>
              </a:ext>
            </a:extLst>
          </p:cNvPr>
          <p:cNvSpPr/>
          <p:nvPr/>
        </p:nvSpPr>
        <p:spPr>
          <a:xfrm>
            <a:off x="581661" y="1690688"/>
            <a:ext cx="1840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Input Data:</a:t>
            </a: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819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0B4-0815-3743-8E0F-1D4199DE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8BF0797-5CE1-FC41-A950-B8FF75E79737}"/>
              </a:ext>
            </a:extLst>
          </p:cNvPr>
          <p:cNvSpPr/>
          <p:nvPr/>
        </p:nvSpPr>
        <p:spPr>
          <a:xfrm>
            <a:off x="3879763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C5FE845-10C4-9C49-95A3-0A55A3AAFF77}"/>
              </a:ext>
            </a:extLst>
          </p:cNvPr>
          <p:cNvSpPr/>
          <p:nvPr/>
        </p:nvSpPr>
        <p:spPr>
          <a:xfrm>
            <a:off x="4091519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D9A4C7D-496A-4543-AC43-47C8D1DDF9C3}"/>
              </a:ext>
            </a:extLst>
          </p:cNvPr>
          <p:cNvSpPr/>
          <p:nvPr/>
        </p:nvSpPr>
        <p:spPr>
          <a:xfrm>
            <a:off x="4303275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EAF82D-1815-144D-B93C-BEA4829BA1DF}"/>
              </a:ext>
            </a:extLst>
          </p:cNvPr>
          <p:cNvSpPr/>
          <p:nvPr/>
        </p:nvSpPr>
        <p:spPr>
          <a:xfrm>
            <a:off x="3879763" y="33591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C056982-FF34-A64F-A2C7-C6C86E7ED929}"/>
              </a:ext>
            </a:extLst>
          </p:cNvPr>
          <p:cNvSpPr/>
          <p:nvPr/>
        </p:nvSpPr>
        <p:spPr>
          <a:xfrm>
            <a:off x="4091519" y="335917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98D9775-409F-3F4B-BA6B-E4EA877C533C}"/>
              </a:ext>
            </a:extLst>
          </p:cNvPr>
          <p:cNvSpPr/>
          <p:nvPr/>
        </p:nvSpPr>
        <p:spPr>
          <a:xfrm>
            <a:off x="4303275" y="335917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F817642-A6F9-1F42-9B91-31059AE592E9}"/>
              </a:ext>
            </a:extLst>
          </p:cNvPr>
          <p:cNvSpPr/>
          <p:nvPr/>
        </p:nvSpPr>
        <p:spPr>
          <a:xfrm>
            <a:off x="3879763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2D32D441-B7C8-7543-8DC9-F430A8CEEE8D}"/>
              </a:ext>
            </a:extLst>
          </p:cNvPr>
          <p:cNvSpPr/>
          <p:nvPr/>
        </p:nvSpPr>
        <p:spPr>
          <a:xfrm>
            <a:off x="4091519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FCBB22F-B10D-8E45-9878-7A8D390572B5}"/>
              </a:ext>
            </a:extLst>
          </p:cNvPr>
          <p:cNvSpPr/>
          <p:nvPr/>
        </p:nvSpPr>
        <p:spPr>
          <a:xfrm>
            <a:off x="4303275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55ECE7-6FB4-E54D-89C4-ED759BD984ED}"/>
              </a:ext>
            </a:extLst>
          </p:cNvPr>
          <p:cNvSpPr/>
          <p:nvPr/>
        </p:nvSpPr>
        <p:spPr>
          <a:xfrm>
            <a:off x="3879763" y="38019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DF11D-B499-F24C-B364-3DAC167C6044}"/>
              </a:ext>
            </a:extLst>
          </p:cNvPr>
          <p:cNvSpPr/>
          <p:nvPr/>
        </p:nvSpPr>
        <p:spPr>
          <a:xfrm>
            <a:off x="4091519" y="38019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458C5C-B266-D54F-857B-E0ADC0783CD1}"/>
              </a:ext>
            </a:extLst>
          </p:cNvPr>
          <p:cNvSpPr/>
          <p:nvPr/>
        </p:nvSpPr>
        <p:spPr>
          <a:xfrm>
            <a:off x="4303275" y="380191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05A2A5F-FDD6-2343-B2B4-C03FA4D70D0E}"/>
              </a:ext>
            </a:extLst>
          </p:cNvPr>
          <p:cNvSpPr/>
          <p:nvPr/>
        </p:nvSpPr>
        <p:spPr>
          <a:xfrm>
            <a:off x="3879763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DC806CC-0E5F-8C4A-BA15-5FF9EDB9A9C4}"/>
              </a:ext>
            </a:extLst>
          </p:cNvPr>
          <p:cNvSpPr/>
          <p:nvPr/>
        </p:nvSpPr>
        <p:spPr>
          <a:xfrm>
            <a:off x="4091519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36A7E1D-407C-A74F-B21B-2B373424C408}"/>
              </a:ext>
            </a:extLst>
          </p:cNvPr>
          <p:cNvSpPr/>
          <p:nvPr/>
        </p:nvSpPr>
        <p:spPr>
          <a:xfrm>
            <a:off x="4303275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004BF19-5903-3544-831F-0F52522B1CC5}"/>
              </a:ext>
            </a:extLst>
          </p:cNvPr>
          <p:cNvSpPr/>
          <p:nvPr/>
        </p:nvSpPr>
        <p:spPr>
          <a:xfrm>
            <a:off x="3879763" y="42446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4D3B3D2-0163-8F40-B8DB-EEDC0AC00DA0}"/>
              </a:ext>
            </a:extLst>
          </p:cNvPr>
          <p:cNvSpPr/>
          <p:nvPr/>
        </p:nvSpPr>
        <p:spPr>
          <a:xfrm>
            <a:off x="4091519" y="424464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797F9C9-36A7-5E4A-AC79-1A77B76390B9}"/>
              </a:ext>
            </a:extLst>
          </p:cNvPr>
          <p:cNvSpPr/>
          <p:nvPr/>
        </p:nvSpPr>
        <p:spPr>
          <a:xfrm>
            <a:off x="4303275" y="4244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D78B0224-9267-DD41-83B8-1C2352F9D969}"/>
              </a:ext>
            </a:extLst>
          </p:cNvPr>
          <p:cNvSpPr/>
          <p:nvPr/>
        </p:nvSpPr>
        <p:spPr>
          <a:xfrm>
            <a:off x="7757519" y="30271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A51ACC-DBE8-9C4A-B0F6-6DA2C76B3A4D}"/>
              </a:ext>
            </a:extLst>
          </p:cNvPr>
          <p:cNvSpPr/>
          <p:nvPr/>
        </p:nvSpPr>
        <p:spPr>
          <a:xfrm>
            <a:off x="7757519" y="324848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9E49B8A-77DB-BF40-8E09-4A929F3686F6}"/>
              </a:ext>
            </a:extLst>
          </p:cNvPr>
          <p:cNvSpPr/>
          <p:nvPr/>
        </p:nvSpPr>
        <p:spPr>
          <a:xfrm>
            <a:off x="7757519" y="346984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37C7400-4A50-554D-B2D3-E9A619EC8AEF}"/>
              </a:ext>
            </a:extLst>
          </p:cNvPr>
          <p:cNvSpPr/>
          <p:nvPr/>
        </p:nvSpPr>
        <p:spPr>
          <a:xfrm>
            <a:off x="7757519" y="369122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FECFF19-D1F3-264B-A227-F55E117621C7}"/>
              </a:ext>
            </a:extLst>
          </p:cNvPr>
          <p:cNvSpPr/>
          <p:nvPr/>
        </p:nvSpPr>
        <p:spPr>
          <a:xfrm>
            <a:off x="7757519" y="391257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215CF31-6DE2-2C48-8484-968DD52E8646}"/>
              </a:ext>
            </a:extLst>
          </p:cNvPr>
          <p:cNvSpPr/>
          <p:nvPr/>
        </p:nvSpPr>
        <p:spPr>
          <a:xfrm>
            <a:off x="7757519" y="413395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0A3A51-377C-EF4C-9EB5-C5684DF83DC3}"/>
              </a:ext>
            </a:extLst>
          </p:cNvPr>
          <p:cNvSpPr txBox="1"/>
          <p:nvPr/>
        </p:nvSpPr>
        <p:spPr>
          <a:xfrm>
            <a:off x="3383237" y="1842285"/>
            <a:ext cx="184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Data Matrix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2D351D-58D1-FB47-80E9-A45576A4341C}"/>
              </a:ext>
            </a:extLst>
          </p:cNvPr>
          <p:cNvSpPr txBox="1"/>
          <p:nvPr/>
        </p:nvSpPr>
        <p:spPr>
          <a:xfrm>
            <a:off x="7146314" y="1844601"/>
            <a:ext cx="16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Y: Label vector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EEABE-E1EC-0246-B53C-99B8110E242C}"/>
              </a:ext>
            </a:extLst>
          </p:cNvPr>
          <p:cNvSpPr txBox="1"/>
          <p:nvPr/>
        </p:nvSpPr>
        <p:spPr>
          <a:xfrm>
            <a:off x="3780597" y="2777164"/>
            <a:ext cx="942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F34EF-96EE-A749-B4A0-BD9AA7F42791}"/>
              </a:ext>
            </a:extLst>
          </p:cNvPr>
          <p:cNvSpPr txBox="1"/>
          <p:nvPr/>
        </p:nvSpPr>
        <p:spPr>
          <a:xfrm>
            <a:off x="2980135" y="3640329"/>
            <a:ext cx="838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F3B38-E2B2-D345-A211-C498C9E39A25}"/>
              </a:ext>
            </a:extLst>
          </p:cNvPr>
          <p:cNvSpPr txBox="1"/>
          <p:nvPr/>
        </p:nvSpPr>
        <p:spPr>
          <a:xfrm>
            <a:off x="6891688" y="3506239"/>
            <a:ext cx="878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bg2"/>
                </a:solidFill>
              </a:rPr>
              <a:t>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42B65-ADEB-8D4C-BC7B-4E3753A59BF9}"/>
              </a:ext>
            </a:extLst>
          </p:cNvPr>
          <p:cNvSpPr txBox="1"/>
          <p:nvPr/>
        </p:nvSpPr>
        <p:spPr>
          <a:xfrm>
            <a:off x="7549553" y="2685739"/>
            <a:ext cx="627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bg2"/>
                </a:solidFill>
              </a:rPr>
              <a:t>Label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88AC26-3967-4C43-8DE4-CE8D4E24920F}"/>
              </a:ext>
            </a:extLst>
          </p:cNvPr>
          <p:cNvSpPr/>
          <p:nvPr/>
        </p:nvSpPr>
        <p:spPr>
          <a:xfrm>
            <a:off x="581661" y="1690688"/>
            <a:ext cx="1840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Input Data:</a:t>
            </a: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6B8BB8-63A8-094F-BD3F-FB35E483045A}"/>
              </a:ext>
            </a:extLst>
          </p:cNvPr>
          <p:cNvSpPr/>
          <p:nvPr/>
        </p:nvSpPr>
        <p:spPr>
          <a:xfrm>
            <a:off x="488098" y="5640865"/>
            <a:ext cx="8053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Goal:</a:t>
            </a:r>
            <a:r>
              <a:rPr lang="en-US" sz="2400" dirty="0">
                <a:sym typeface="Wingdings" pitchFamily="2" charset="2"/>
              </a:rPr>
              <a:t> Train a model to find hidden structure in X</a:t>
            </a:r>
          </a:p>
        </p:txBody>
      </p:sp>
    </p:spTree>
    <p:extLst>
      <p:ext uri="{BB962C8B-B14F-4D97-AF65-F5344CB8AC3E}">
        <p14:creationId xmlns:p14="http://schemas.microsoft.com/office/powerpoint/2010/main" val="10990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642</Words>
  <Application>Microsoft Macintosh PowerPoint</Application>
  <PresentationFormat>Widescreen</PresentationFormat>
  <Paragraphs>168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Data Analysis in Python Pt. 1: Supervised Learning</vt:lpstr>
      <vt:lpstr>Agenda for Today</vt:lpstr>
      <vt:lpstr>Typical analysis pipeline</vt:lpstr>
      <vt:lpstr>Typical analysis pipeline</vt:lpstr>
      <vt:lpstr>Motivation for using a statistical vs. machine learning model</vt:lpstr>
      <vt:lpstr>Motivation for using a statistical vs. machine learning model</vt:lpstr>
      <vt:lpstr>Machine learning is often broken down into 2 types of learning</vt:lpstr>
      <vt:lpstr>Supervised Learning</vt:lpstr>
      <vt:lpstr>Unsupervised Learning</vt:lpstr>
      <vt:lpstr>Unsupervised vs. supervised example</vt:lpstr>
      <vt:lpstr>Supervised Learning</vt:lpstr>
      <vt:lpstr>Supervised models can be further described by whether their predictions are discrete or continuous </vt:lpstr>
      <vt:lpstr>Example supervised learning regression problem</vt:lpstr>
      <vt:lpstr>Example supervised learning regression problem</vt:lpstr>
      <vt:lpstr>Loss functions help us judge the quality of the model</vt:lpstr>
      <vt:lpstr>In practice, minimizing model loss can lead to overfitting the data</vt:lpstr>
      <vt:lpstr>New goal: learn a model that best performs on data with unobserved labels</vt:lpstr>
      <vt:lpstr>Typical supervised model evaluation scheme</vt:lpstr>
      <vt:lpstr>Typical supervised model evaluation scheme</vt:lpstr>
      <vt:lpstr>Typical supervised model evaluation scheme</vt:lpstr>
      <vt:lpstr>Typical supervised model evaluation scheme</vt:lpstr>
      <vt:lpstr>Demo</vt:lpstr>
      <vt:lpstr>Homework: train a classification model to predict cell types from expression data</vt:lpstr>
      <vt:lpstr>K-Nearest Neighbors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Pt.1</dc:title>
  <dc:creator>Benjamin Auerbach</dc:creator>
  <cp:lastModifiedBy>Benjamin Auerbach</cp:lastModifiedBy>
  <cp:revision>63</cp:revision>
  <dcterms:created xsi:type="dcterms:W3CDTF">2020-07-03T02:38:53Z</dcterms:created>
  <dcterms:modified xsi:type="dcterms:W3CDTF">2020-08-07T18:54:22Z</dcterms:modified>
</cp:coreProperties>
</file>